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18"/>
  </p:notesMasterIdLst>
  <p:sldIdLst>
    <p:sldId id="303" r:id="rId2"/>
    <p:sldId id="309" r:id="rId3"/>
    <p:sldId id="305" r:id="rId4"/>
    <p:sldId id="266" r:id="rId5"/>
    <p:sldId id="280" r:id="rId6"/>
    <p:sldId id="294" r:id="rId7"/>
    <p:sldId id="296" r:id="rId8"/>
    <p:sldId id="310" r:id="rId9"/>
    <p:sldId id="312" r:id="rId10"/>
    <p:sldId id="313" r:id="rId11"/>
    <p:sldId id="314" r:id="rId12"/>
    <p:sldId id="317" r:id="rId13"/>
    <p:sldId id="315" r:id="rId14"/>
    <p:sldId id="316" r:id="rId15"/>
    <p:sldId id="318" r:id="rId16"/>
    <p:sldId id="319" r:id="rId17"/>
  </p:sldIdLst>
  <p:sldSz cx="9144000" cy="6858000" type="screen4x3"/>
  <p:notesSz cx="6808788" cy="99409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29" autoAdjust="0"/>
  </p:normalViewPr>
  <p:slideViewPr>
    <p:cSldViewPr>
      <p:cViewPr>
        <p:scale>
          <a:sx n="80" d="100"/>
          <a:sy n="80" d="100"/>
        </p:scale>
        <p:origin x="-2430" y="-6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olodeznikova\Desktop\&#1086;&#1090;&#1095;&#1077;&#1090;%20&#1050;&#1056;&#1054;%20&#1079;&#1072;%202025\&#1078;&#1091;&#1088;&#1085;&#1072;&#1083;%20202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kolodeznikova\Desktop\&#1086;&#1090;&#1095;&#1077;&#1090;%20&#1050;&#1056;&#1054;%20&#1079;&#1072;%202025\&#1078;&#1091;&#1088;&#1085;&#1072;&#1083;%20202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kolodeznikova\Desktop\&#1086;&#1090;&#1095;&#1077;&#1090;%20&#1050;&#1056;&#1054;%20&#1079;&#1072;%202025\&#1078;&#1091;&#1088;&#1085;&#1072;&#1083;%20202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9151996605706882E-2"/>
          <c:y val="0.10785190534385068"/>
          <c:w val="0.37873854821343528"/>
          <c:h val="0.86492215150697538"/>
        </c:manualLayout>
      </c:layout>
      <c:pieChart>
        <c:varyColors val="1"/>
        <c:ser>
          <c:idx val="0"/>
          <c:order val="0"/>
          <c:dLbls>
            <c:dLbl>
              <c:idx val="0"/>
              <c:layout>
                <c:manualLayout>
                  <c:x val="1.2106596672633125E-2"/>
                  <c:y val="-9.3347062744662354E-2"/>
                </c:manualLayout>
              </c:layout>
              <c:showLegendKey val="0"/>
              <c:showVal val="0"/>
              <c:showCatName val="0"/>
              <c:showSerName val="0"/>
              <c:showPercent val="1"/>
              <c:showBubbleSize val="0"/>
            </c:dLbl>
            <c:dLbl>
              <c:idx val="1"/>
              <c:layout>
                <c:manualLayout>
                  <c:x val="-2.9343857030324005E-2"/>
                  <c:y val="-3.0378160596535024E-2"/>
                </c:manualLayout>
              </c:layout>
              <c:showLegendKey val="0"/>
              <c:showVal val="0"/>
              <c:showCatName val="0"/>
              <c:showSerName val="0"/>
              <c:showPercent val="1"/>
              <c:showBubbleSize val="0"/>
            </c:dLbl>
            <c:dLbl>
              <c:idx val="2"/>
              <c:layout>
                <c:manualLayout>
                  <c:x val="-0.10817836764140137"/>
                  <c:y val="-1.3090048818105177E-2"/>
                </c:manualLayout>
              </c:layout>
              <c:showLegendKey val="0"/>
              <c:showVal val="0"/>
              <c:showCatName val="0"/>
              <c:showSerName val="0"/>
              <c:showPercent val="1"/>
              <c:showBubbleSize val="0"/>
            </c:dLbl>
            <c:dLbl>
              <c:idx val="3"/>
              <c:layout>
                <c:manualLayout>
                  <c:x val="0.12090651362492169"/>
                  <c:y val="-4.8993739257729534E-3"/>
                </c:manualLayout>
              </c:layout>
              <c:showLegendKey val="0"/>
              <c:showVal val="0"/>
              <c:showCatName val="0"/>
              <c:showSerName val="0"/>
              <c:showPercent val="1"/>
              <c:showBubbleSize val="0"/>
            </c:dLbl>
            <c:txPr>
              <a:bodyPr/>
              <a:lstStyle/>
              <a:p>
                <a:pPr>
                  <a:defRPr sz="1400"/>
                </a:pPr>
                <a:endParaRPr lang="ru-RU"/>
              </a:p>
            </c:txPr>
            <c:showLegendKey val="0"/>
            <c:showVal val="0"/>
            <c:showCatName val="0"/>
            <c:showSerName val="0"/>
            <c:showPercent val="1"/>
            <c:showBubbleSize val="0"/>
            <c:showLeaderLines val="1"/>
          </c:dLbls>
          <c:cat>
            <c:strRef>
              <c:f>диаграммы!$A$31:$A$34</c:f>
              <c:strCache>
                <c:ptCount val="4"/>
                <c:pt idx="0">
                  <c:v>расходование средств сверх норм, установленных соответствующими министерствами, ведомствами</c:v>
                </c:pt>
                <c:pt idx="1">
                  <c:v>оплата расходов, не включенных в тарифы на оплату МП в рамках ТП ОМС</c:v>
                </c:pt>
                <c:pt idx="2">
                  <c:v>финансирование структурных подразделений (служб) медицинских организаций, финансируемых из иных источников</c:v>
                </c:pt>
                <c:pt idx="3">
                  <c:v>оплата собственных обязательств (долгов), не связанных с деятельностью по ОМС </c:v>
                </c:pt>
              </c:strCache>
            </c:strRef>
          </c:cat>
          <c:val>
            <c:numRef>
              <c:f>диаграммы!$B$31:$B$34</c:f>
              <c:numCache>
                <c:formatCode>#,##0.00</c:formatCode>
                <c:ptCount val="4"/>
                <c:pt idx="0">
                  <c:v>63628963.289999999</c:v>
                </c:pt>
                <c:pt idx="1">
                  <c:v>44023676.799999997</c:v>
                </c:pt>
                <c:pt idx="2">
                  <c:v>5677711.3099999996</c:v>
                </c:pt>
                <c:pt idx="3">
                  <c:v>1504275.56</c:v>
                </c:pt>
              </c:numCache>
            </c:numRef>
          </c:val>
        </c:ser>
        <c:ser>
          <c:idx val="1"/>
          <c:order val="1"/>
          <c:cat>
            <c:strRef>
              <c:f>диаграммы!$A$31:$A$34</c:f>
              <c:strCache>
                <c:ptCount val="4"/>
                <c:pt idx="0">
                  <c:v>расходование средств сверх норм, установленных соответствующими министерствами, ведомствами</c:v>
                </c:pt>
                <c:pt idx="1">
                  <c:v>оплата расходов, не включенных в тарифы на оплату МП в рамках ТП ОМС</c:v>
                </c:pt>
                <c:pt idx="2">
                  <c:v>финансирование структурных подразделений (служб) медицинских организаций, финансируемых из иных источников</c:v>
                </c:pt>
                <c:pt idx="3">
                  <c:v>оплата собственных обязательств (долгов), не связанных с деятельностью по ОМС </c:v>
                </c:pt>
              </c:strCache>
            </c:strRef>
          </c:cat>
          <c:val>
            <c:numRef>
              <c:f>диаграммы!$C$31:$C$34</c:f>
              <c:numCache>
                <c:formatCode>0.0%</c:formatCode>
                <c:ptCount val="4"/>
                <c:pt idx="0">
                  <c:v>0.55409213208977193</c:v>
                </c:pt>
                <c:pt idx="1">
                  <c:v>0.3833658711264385</c:v>
                </c:pt>
                <c:pt idx="2">
                  <c:v>4.9442502320991559E-2</c:v>
                </c:pt>
                <c:pt idx="3">
                  <c:v>1.3099494462798055E-2</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47626244821730984"/>
          <c:y val="0"/>
          <c:w val="0.5143327314901176"/>
          <c:h val="0.99031764507591025"/>
        </c:manualLayout>
      </c:layout>
      <c:overlay val="0"/>
      <c:txPr>
        <a:bodyPr/>
        <a:lstStyle/>
        <a:p>
          <a:pPr>
            <a:defRPr sz="1200"/>
          </a:pPr>
          <a:endParaRPr lang="ru-RU"/>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v>подлежит перечислению в бюджет ТФОМС</c:v>
          </c:tx>
          <c:invertIfNegative val="0"/>
          <c:dLbls>
            <c:dLbl>
              <c:idx val="1"/>
              <c:layout>
                <c:manualLayout>
                  <c:x val="-8.6397520023815781E-3"/>
                  <c:y val="-5.1282025397725924E-2"/>
                </c:manualLayout>
              </c:layout>
              <c:showLegendKey val="0"/>
              <c:showVal val="1"/>
              <c:showCatName val="0"/>
              <c:showSerName val="0"/>
              <c:showPercent val="0"/>
              <c:showBubbleSize val="0"/>
            </c:dLbl>
            <c:dLbl>
              <c:idx val="2"/>
              <c:layout>
                <c:manualLayout>
                  <c:x val="0"/>
                  <c:y val="-4.4871772223010184E-2"/>
                </c:manualLayout>
              </c:layout>
              <c:showLegendKey val="0"/>
              <c:showVal val="1"/>
              <c:showCatName val="0"/>
              <c:showSerName val="0"/>
              <c:showPercent val="0"/>
              <c:showBubbleSize val="0"/>
            </c:dLbl>
            <c:txPr>
              <a:bodyPr/>
              <a:lstStyle/>
              <a:p>
                <a:pPr>
                  <a:defRPr sz="900"/>
                </a:pPr>
                <a:endParaRPr lang="ru-RU"/>
              </a:p>
            </c:txPr>
            <c:showLegendKey val="0"/>
            <c:showVal val="1"/>
            <c:showCatName val="0"/>
            <c:showSerName val="0"/>
            <c:showPercent val="0"/>
            <c:showBubbleSize val="0"/>
            <c:showLeaderLines val="0"/>
          </c:dLbls>
          <c:cat>
            <c:strRef>
              <c:f>диаграммы!$B$107:$B$109</c:f>
              <c:strCache>
                <c:ptCount val="3"/>
                <c:pt idx="0">
                  <c:v>средства, использованные не по целевому назначению</c:v>
                </c:pt>
                <c:pt idx="1">
                  <c:v>штрафы</c:v>
                </c:pt>
                <c:pt idx="2">
                  <c:v>пени </c:v>
                </c:pt>
              </c:strCache>
            </c:strRef>
          </c:cat>
          <c:val>
            <c:numRef>
              <c:f>диаграммы!$C$107:$C$109</c:f>
              <c:numCache>
                <c:formatCode>#,##0.00</c:formatCode>
                <c:ptCount val="3"/>
                <c:pt idx="0">
                  <c:v>116031117.15000001</c:v>
                </c:pt>
                <c:pt idx="1">
                  <c:v>11541748.09</c:v>
                </c:pt>
                <c:pt idx="2">
                  <c:v>5127625.05</c:v>
                </c:pt>
              </c:numCache>
            </c:numRef>
          </c:val>
        </c:ser>
        <c:ser>
          <c:idx val="1"/>
          <c:order val="1"/>
          <c:tx>
            <c:v>перечислено в бюджет ТФОМС</c:v>
          </c:tx>
          <c:invertIfNegative val="0"/>
          <c:dLbls>
            <c:dLbl>
              <c:idx val="1"/>
              <c:layout>
                <c:manualLayout>
                  <c:x val="2.0735404805715788E-2"/>
                  <c:y val="1.9230759524147222E-2"/>
                </c:manualLayout>
              </c:layout>
              <c:showLegendKey val="0"/>
              <c:showVal val="1"/>
              <c:showCatName val="0"/>
              <c:showSerName val="0"/>
              <c:showPercent val="0"/>
              <c:showBubbleSize val="0"/>
            </c:dLbl>
            <c:dLbl>
              <c:idx val="2"/>
              <c:layout>
                <c:manualLayout>
                  <c:x val="2.5919256007144734E-2"/>
                  <c:y val="6.4102531747157404E-3"/>
                </c:manualLayout>
              </c:layout>
              <c:showLegendKey val="0"/>
              <c:showVal val="1"/>
              <c:showCatName val="0"/>
              <c:showSerName val="0"/>
              <c:showPercent val="0"/>
              <c:showBubbleSize val="0"/>
            </c:dLbl>
            <c:txPr>
              <a:bodyPr/>
              <a:lstStyle/>
              <a:p>
                <a:pPr>
                  <a:defRPr sz="900"/>
                </a:pPr>
                <a:endParaRPr lang="ru-RU"/>
              </a:p>
            </c:txPr>
            <c:showLegendKey val="0"/>
            <c:showVal val="1"/>
            <c:showCatName val="0"/>
            <c:showSerName val="0"/>
            <c:showPercent val="0"/>
            <c:showBubbleSize val="0"/>
            <c:showLeaderLines val="0"/>
          </c:dLbls>
          <c:cat>
            <c:strRef>
              <c:f>диаграммы!$B$107:$B$109</c:f>
              <c:strCache>
                <c:ptCount val="3"/>
                <c:pt idx="0">
                  <c:v>средства, использованные не по целевому назначению</c:v>
                </c:pt>
                <c:pt idx="1">
                  <c:v>штрафы</c:v>
                </c:pt>
                <c:pt idx="2">
                  <c:v>пени </c:v>
                </c:pt>
              </c:strCache>
            </c:strRef>
          </c:cat>
          <c:val>
            <c:numRef>
              <c:f>диаграммы!$D$107:$D$109</c:f>
              <c:numCache>
                <c:formatCode>#,##0.00</c:formatCode>
                <c:ptCount val="3"/>
                <c:pt idx="0">
                  <c:v>40857108.759999998</c:v>
                </c:pt>
                <c:pt idx="1">
                  <c:v>3944728.46</c:v>
                </c:pt>
                <c:pt idx="2">
                  <c:v>2209877.37</c:v>
                </c:pt>
              </c:numCache>
            </c:numRef>
          </c:val>
        </c:ser>
        <c:dLbls>
          <c:showLegendKey val="0"/>
          <c:showVal val="0"/>
          <c:showCatName val="0"/>
          <c:showSerName val="0"/>
          <c:showPercent val="0"/>
          <c:showBubbleSize val="0"/>
        </c:dLbls>
        <c:gapWidth val="150"/>
        <c:axId val="84527744"/>
        <c:axId val="84537728"/>
      </c:barChart>
      <c:catAx>
        <c:axId val="84527744"/>
        <c:scaling>
          <c:orientation val="minMax"/>
        </c:scaling>
        <c:delete val="0"/>
        <c:axPos val="b"/>
        <c:majorTickMark val="out"/>
        <c:minorTickMark val="none"/>
        <c:tickLblPos val="nextTo"/>
        <c:crossAx val="84537728"/>
        <c:crosses val="autoZero"/>
        <c:auto val="1"/>
        <c:lblAlgn val="ctr"/>
        <c:lblOffset val="100"/>
        <c:noMultiLvlLbl val="0"/>
      </c:catAx>
      <c:valAx>
        <c:axId val="84537728"/>
        <c:scaling>
          <c:orientation val="minMax"/>
        </c:scaling>
        <c:delete val="1"/>
        <c:axPos val="l"/>
        <c:majorGridlines/>
        <c:numFmt formatCode="#,##0.00" sourceLinked="1"/>
        <c:majorTickMark val="out"/>
        <c:minorTickMark val="none"/>
        <c:tickLblPos val="nextTo"/>
        <c:crossAx val="84527744"/>
        <c:crosses val="autoZero"/>
        <c:crossBetween val="between"/>
      </c:valAx>
      <c:spPr>
        <a:ln>
          <a:noFill/>
        </a:ln>
      </c:spPr>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dLbls>
            <c:dLbl>
              <c:idx val="0"/>
              <c:layout>
                <c:manualLayout>
                  <c:x val="4.7274243297136517E-2"/>
                  <c:y val="8.2327889493759951E-2"/>
                </c:manualLayout>
              </c:layout>
              <c:showLegendKey val="0"/>
              <c:showVal val="1"/>
              <c:showCatName val="0"/>
              <c:showSerName val="0"/>
              <c:showPercent val="0"/>
              <c:showBubbleSize val="0"/>
            </c:dLbl>
            <c:dLbl>
              <c:idx val="1"/>
              <c:layout>
                <c:manualLayout>
                  <c:x val="5.0910723550762399E-2"/>
                  <c:y val="8.2305669740399323E-2"/>
                </c:manualLayout>
              </c:layout>
              <c:showLegendKey val="0"/>
              <c:showVal val="1"/>
              <c:showCatName val="0"/>
              <c:showSerName val="0"/>
              <c:showPercent val="0"/>
              <c:showBubbleSize val="0"/>
            </c:dLbl>
            <c:dLbl>
              <c:idx val="2"/>
              <c:layout>
                <c:manualLayout>
                  <c:x val="5.8183684058014169E-2"/>
                  <c:y val="8.2327889493759951E-2"/>
                </c:manualLayout>
              </c:layout>
              <c:showLegendKey val="0"/>
              <c:showVal val="1"/>
              <c:showCatName val="0"/>
              <c:showSerName val="0"/>
              <c:showPercent val="0"/>
              <c:showBubbleSize val="0"/>
            </c:dLbl>
            <c:dLbl>
              <c:idx val="3"/>
              <c:layout>
                <c:manualLayout>
                  <c:x val="4.9092483423949458E-2"/>
                  <c:y val="8.2327889493759951E-2"/>
                </c:manualLayout>
              </c:layout>
              <c:showLegendKey val="0"/>
              <c:showVal val="1"/>
              <c:showCatName val="0"/>
              <c:showSerName val="0"/>
              <c:showPercent val="0"/>
              <c:showBubbleSize val="0"/>
            </c:dLbl>
            <c:dLbl>
              <c:idx val="4"/>
              <c:layout>
                <c:manualLayout>
                  <c:x val="5.2728963677575347E-2"/>
                  <c:y val="8.2327889493759951E-2"/>
                </c:manualLayout>
              </c:layout>
              <c:showLegendKey val="0"/>
              <c:showVal val="1"/>
              <c:showCatName val="0"/>
              <c:showSerName val="0"/>
              <c:showPercent val="0"/>
              <c:showBubbleSize val="0"/>
            </c:dLbl>
            <c:showLegendKey val="0"/>
            <c:showVal val="1"/>
            <c:showCatName val="0"/>
            <c:showSerName val="0"/>
            <c:showPercent val="0"/>
            <c:showBubbleSize val="0"/>
            <c:showLeaderLines val="0"/>
          </c:dLbls>
          <c:val>
            <c:numRef>
              <c:f>диаграммы!$A$75:$A$79</c:f>
              <c:numCache>
                <c:formatCode>General</c:formatCode>
                <c:ptCount val="5"/>
                <c:pt idx="0">
                  <c:v>2021</c:v>
                </c:pt>
                <c:pt idx="1">
                  <c:v>2022</c:v>
                </c:pt>
                <c:pt idx="2">
                  <c:v>2023</c:v>
                </c:pt>
                <c:pt idx="3">
                  <c:v>2024</c:v>
                </c:pt>
                <c:pt idx="4">
                  <c:v>2025</c:v>
                </c:pt>
              </c:numCache>
            </c:numRef>
          </c:val>
        </c:ser>
        <c:ser>
          <c:idx val="1"/>
          <c:order val="1"/>
          <c:invertIfNegative val="0"/>
          <c:dLbls>
            <c:showLegendKey val="0"/>
            <c:showVal val="1"/>
            <c:showCatName val="0"/>
            <c:showSerName val="0"/>
            <c:showPercent val="0"/>
            <c:showBubbleSize val="0"/>
            <c:showLeaderLines val="0"/>
          </c:dLbls>
          <c:val>
            <c:numRef>
              <c:f>диаграммы!$B$75:$B$79</c:f>
              <c:numCache>
                <c:formatCode>#,##0.00</c:formatCode>
                <c:ptCount val="5"/>
                <c:pt idx="0">
                  <c:v>13097992.449999999</c:v>
                </c:pt>
                <c:pt idx="1">
                  <c:v>17006634.66</c:v>
                </c:pt>
                <c:pt idx="2">
                  <c:v>24020111.59</c:v>
                </c:pt>
                <c:pt idx="3">
                  <c:v>55586344.159999996</c:v>
                </c:pt>
                <c:pt idx="4">
                  <c:v>71536061.390000001</c:v>
                </c:pt>
              </c:numCache>
            </c:numRef>
          </c:val>
        </c:ser>
        <c:dLbls>
          <c:showLegendKey val="0"/>
          <c:showVal val="0"/>
          <c:showCatName val="0"/>
          <c:showSerName val="0"/>
          <c:showPercent val="0"/>
          <c:showBubbleSize val="0"/>
        </c:dLbls>
        <c:gapWidth val="150"/>
        <c:axId val="84959616"/>
        <c:axId val="84961152"/>
      </c:barChart>
      <c:catAx>
        <c:axId val="84959616"/>
        <c:scaling>
          <c:orientation val="minMax"/>
        </c:scaling>
        <c:delete val="1"/>
        <c:axPos val="b"/>
        <c:majorTickMark val="out"/>
        <c:minorTickMark val="none"/>
        <c:tickLblPos val="nextTo"/>
        <c:crossAx val="84961152"/>
        <c:crosses val="autoZero"/>
        <c:auto val="1"/>
        <c:lblAlgn val="ctr"/>
        <c:lblOffset val="100"/>
        <c:noMultiLvlLbl val="0"/>
      </c:catAx>
      <c:valAx>
        <c:axId val="84961152"/>
        <c:scaling>
          <c:orientation val="minMax"/>
        </c:scaling>
        <c:delete val="1"/>
        <c:axPos val="l"/>
        <c:majorGridlines/>
        <c:numFmt formatCode="General" sourceLinked="1"/>
        <c:majorTickMark val="out"/>
        <c:minorTickMark val="none"/>
        <c:tickLblPos val="nextTo"/>
        <c:crossAx val="84959616"/>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0475" cy="497603"/>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6737" y="0"/>
            <a:ext cx="2950475" cy="497603"/>
          </a:xfrm>
          <a:prstGeom prst="rect">
            <a:avLst/>
          </a:prstGeom>
        </p:spPr>
        <p:txBody>
          <a:bodyPr vert="horz" lIns="91440" tIns="45720" rIns="91440" bIns="45720" rtlCol="0"/>
          <a:lstStyle>
            <a:lvl1pPr algn="r">
              <a:defRPr sz="1200"/>
            </a:lvl1pPr>
          </a:lstStyle>
          <a:p>
            <a:fld id="{872C51CB-8531-46B5-B3D9-91EDE4DDF6A1}" type="datetimeFigureOut">
              <a:rPr lang="ru-RU" smtClean="0"/>
              <a:pPr/>
              <a:t>23.03.2026</a:t>
            </a:fld>
            <a:endParaRPr lang="ru-RU"/>
          </a:p>
        </p:txBody>
      </p:sp>
      <p:sp>
        <p:nvSpPr>
          <p:cNvPr id="4" name="Образ слайда 3"/>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0879" y="4721662"/>
            <a:ext cx="5447030" cy="4473654"/>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41733"/>
            <a:ext cx="2950475" cy="49760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6737" y="9441733"/>
            <a:ext cx="2950475" cy="497602"/>
          </a:xfrm>
          <a:prstGeom prst="rect">
            <a:avLst/>
          </a:prstGeom>
        </p:spPr>
        <p:txBody>
          <a:bodyPr vert="horz" lIns="91440" tIns="45720" rIns="91440" bIns="45720" rtlCol="0" anchor="b"/>
          <a:lstStyle>
            <a:lvl1pPr algn="r">
              <a:defRPr sz="1200"/>
            </a:lvl1pPr>
          </a:lstStyle>
          <a:p>
            <a:fld id="{5A755749-D689-4B69-9D7C-F47FF4376192}" type="slidenum">
              <a:rPr lang="ru-RU" smtClean="0"/>
              <a:pPr/>
              <a:t>‹#›</a:t>
            </a:fld>
            <a:endParaRPr lang="ru-RU"/>
          </a:p>
        </p:txBody>
      </p:sp>
    </p:spTree>
    <p:extLst>
      <p:ext uri="{BB962C8B-B14F-4D97-AF65-F5344CB8AC3E}">
        <p14:creationId xmlns:p14="http://schemas.microsoft.com/office/powerpoint/2010/main" val="1577746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C2542ACC-C2FF-485D-A153-8690E5DF2E89}" type="slidenum">
              <a:rPr lang="ru-RU" smtClean="0"/>
              <a:pPr/>
              <a:t>3</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C2542ACC-C2FF-485D-A153-8690E5DF2E89}" type="slidenum">
              <a:rPr lang="ru-RU" smtClean="0"/>
              <a:pPr/>
              <a:t>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6832C84-87D0-47AB-A00D-A40152161BF7}" type="datetimeFigureOut">
              <a:rPr lang="ru-RU" smtClean="0"/>
              <a:pPr/>
              <a:t>23.03.2026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0B6C6D-91C2-425D-9954-508D9A285F43}" type="slidenum">
              <a:rPr lang="ru-RU" smtClean="0"/>
              <a:pPr/>
              <a:t>‹#›</a:t>
            </a:fld>
            <a:endParaRPr lang="ru-RU"/>
          </a:p>
        </p:txBody>
      </p:sp>
    </p:spTree>
    <p:extLst>
      <p:ext uri="{BB962C8B-B14F-4D97-AF65-F5344CB8AC3E}">
        <p14:creationId xmlns:p14="http://schemas.microsoft.com/office/powerpoint/2010/main" val="1523556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6832C84-87D0-47AB-A00D-A40152161BF7}" type="datetimeFigureOut">
              <a:rPr lang="ru-RU" smtClean="0"/>
              <a:pPr/>
              <a:t>23.03.2026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0B6C6D-91C2-425D-9954-508D9A285F43}" type="slidenum">
              <a:rPr lang="ru-RU" smtClean="0"/>
              <a:pPr/>
              <a:t>‹#›</a:t>
            </a:fld>
            <a:endParaRPr lang="ru-RU"/>
          </a:p>
        </p:txBody>
      </p:sp>
    </p:spTree>
    <p:extLst>
      <p:ext uri="{BB962C8B-B14F-4D97-AF65-F5344CB8AC3E}">
        <p14:creationId xmlns:p14="http://schemas.microsoft.com/office/powerpoint/2010/main" val="794849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6832C84-87D0-47AB-A00D-A40152161BF7}" type="datetimeFigureOut">
              <a:rPr lang="ru-RU" smtClean="0"/>
              <a:pPr/>
              <a:t>23.03.2026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0B6C6D-91C2-425D-9954-508D9A285F43}" type="slidenum">
              <a:rPr lang="ru-RU" smtClean="0"/>
              <a:pPr/>
              <a:t>‹#›</a:t>
            </a:fld>
            <a:endParaRPr lang="ru-RU"/>
          </a:p>
        </p:txBody>
      </p:sp>
    </p:spTree>
    <p:extLst>
      <p:ext uri="{BB962C8B-B14F-4D97-AF65-F5344CB8AC3E}">
        <p14:creationId xmlns:p14="http://schemas.microsoft.com/office/powerpoint/2010/main" val="3717175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6832C84-87D0-47AB-A00D-A40152161BF7}" type="datetimeFigureOut">
              <a:rPr lang="ru-RU" smtClean="0"/>
              <a:pPr/>
              <a:t>23.03.2026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0B6C6D-91C2-425D-9954-508D9A285F43}" type="slidenum">
              <a:rPr lang="ru-RU" smtClean="0"/>
              <a:pPr/>
              <a:t>‹#›</a:t>
            </a:fld>
            <a:endParaRPr lang="ru-RU"/>
          </a:p>
        </p:txBody>
      </p:sp>
    </p:spTree>
    <p:extLst>
      <p:ext uri="{BB962C8B-B14F-4D97-AF65-F5344CB8AC3E}">
        <p14:creationId xmlns:p14="http://schemas.microsoft.com/office/powerpoint/2010/main" val="1907836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6832C84-87D0-47AB-A00D-A40152161BF7}" type="datetimeFigureOut">
              <a:rPr lang="ru-RU" smtClean="0"/>
              <a:pPr/>
              <a:t>23.03.2026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0B6C6D-91C2-425D-9954-508D9A285F43}" type="slidenum">
              <a:rPr lang="ru-RU" smtClean="0"/>
              <a:pPr/>
              <a:t>‹#›</a:t>
            </a:fld>
            <a:endParaRPr lang="ru-RU"/>
          </a:p>
        </p:txBody>
      </p:sp>
    </p:spTree>
    <p:extLst>
      <p:ext uri="{BB962C8B-B14F-4D97-AF65-F5344CB8AC3E}">
        <p14:creationId xmlns:p14="http://schemas.microsoft.com/office/powerpoint/2010/main" val="2415489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6832C84-87D0-47AB-A00D-A40152161BF7}" type="datetimeFigureOut">
              <a:rPr lang="ru-RU" smtClean="0"/>
              <a:pPr/>
              <a:t>23.03.2026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0B6C6D-91C2-425D-9954-508D9A285F43}" type="slidenum">
              <a:rPr lang="ru-RU" smtClean="0"/>
              <a:pPr/>
              <a:t>‹#›</a:t>
            </a:fld>
            <a:endParaRPr lang="ru-RU"/>
          </a:p>
        </p:txBody>
      </p:sp>
    </p:spTree>
    <p:extLst>
      <p:ext uri="{BB962C8B-B14F-4D97-AF65-F5344CB8AC3E}">
        <p14:creationId xmlns:p14="http://schemas.microsoft.com/office/powerpoint/2010/main" val="2747230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6832C84-87D0-47AB-A00D-A40152161BF7}" type="datetimeFigureOut">
              <a:rPr lang="ru-RU" smtClean="0"/>
              <a:pPr/>
              <a:t>23.03.2026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C0B6C6D-91C2-425D-9954-508D9A285F43}" type="slidenum">
              <a:rPr lang="ru-RU" smtClean="0"/>
              <a:pPr/>
              <a:t>‹#›</a:t>
            </a:fld>
            <a:endParaRPr lang="ru-RU"/>
          </a:p>
        </p:txBody>
      </p:sp>
    </p:spTree>
    <p:extLst>
      <p:ext uri="{BB962C8B-B14F-4D97-AF65-F5344CB8AC3E}">
        <p14:creationId xmlns:p14="http://schemas.microsoft.com/office/powerpoint/2010/main" val="1103150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6832C84-87D0-47AB-A00D-A40152161BF7}" type="datetimeFigureOut">
              <a:rPr lang="ru-RU" smtClean="0"/>
              <a:pPr/>
              <a:t>23.03.2026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C0B6C6D-91C2-425D-9954-508D9A285F43}" type="slidenum">
              <a:rPr lang="ru-RU" smtClean="0"/>
              <a:pPr/>
              <a:t>‹#›</a:t>
            </a:fld>
            <a:endParaRPr lang="ru-RU"/>
          </a:p>
        </p:txBody>
      </p:sp>
    </p:spTree>
    <p:extLst>
      <p:ext uri="{BB962C8B-B14F-4D97-AF65-F5344CB8AC3E}">
        <p14:creationId xmlns:p14="http://schemas.microsoft.com/office/powerpoint/2010/main" val="2503751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6832C84-87D0-47AB-A00D-A40152161BF7}" type="datetimeFigureOut">
              <a:rPr lang="ru-RU" smtClean="0"/>
              <a:pPr/>
              <a:t>23.03.2026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C0B6C6D-91C2-425D-9954-508D9A285F43}" type="slidenum">
              <a:rPr lang="ru-RU" smtClean="0"/>
              <a:pPr/>
              <a:t>‹#›</a:t>
            </a:fld>
            <a:endParaRPr lang="ru-RU"/>
          </a:p>
        </p:txBody>
      </p:sp>
    </p:spTree>
    <p:extLst>
      <p:ext uri="{BB962C8B-B14F-4D97-AF65-F5344CB8AC3E}">
        <p14:creationId xmlns:p14="http://schemas.microsoft.com/office/powerpoint/2010/main" val="1513716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6832C84-87D0-47AB-A00D-A40152161BF7}" type="datetimeFigureOut">
              <a:rPr lang="ru-RU" smtClean="0"/>
              <a:pPr/>
              <a:t>23.03.2026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0B6C6D-91C2-425D-9954-508D9A285F43}" type="slidenum">
              <a:rPr lang="ru-RU" smtClean="0"/>
              <a:pPr/>
              <a:t>‹#›</a:t>
            </a:fld>
            <a:endParaRPr lang="ru-RU"/>
          </a:p>
        </p:txBody>
      </p:sp>
    </p:spTree>
    <p:extLst>
      <p:ext uri="{BB962C8B-B14F-4D97-AF65-F5344CB8AC3E}">
        <p14:creationId xmlns:p14="http://schemas.microsoft.com/office/powerpoint/2010/main" val="341124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6832C84-87D0-47AB-A00D-A40152161BF7}" type="datetimeFigureOut">
              <a:rPr lang="ru-RU" smtClean="0"/>
              <a:pPr/>
              <a:t>23.03.2026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0B6C6D-91C2-425D-9954-508D9A285F43}" type="slidenum">
              <a:rPr lang="ru-RU" smtClean="0"/>
              <a:pPr/>
              <a:t>‹#›</a:t>
            </a:fld>
            <a:endParaRPr lang="ru-RU"/>
          </a:p>
        </p:txBody>
      </p:sp>
    </p:spTree>
    <p:extLst>
      <p:ext uri="{BB962C8B-B14F-4D97-AF65-F5344CB8AC3E}">
        <p14:creationId xmlns:p14="http://schemas.microsoft.com/office/powerpoint/2010/main" val="4104474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832C84-87D0-47AB-A00D-A40152161BF7}" type="datetimeFigureOut">
              <a:rPr lang="ru-RU" smtClean="0"/>
              <a:pPr/>
              <a:t>23.03.2026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0B6C6D-91C2-425D-9954-508D9A285F43}" type="slidenum">
              <a:rPr lang="ru-RU" smtClean="0"/>
              <a:pPr/>
              <a:t>‹#›</a:t>
            </a:fld>
            <a:endParaRPr lang="ru-RU"/>
          </a:p>
        </p:txBody>
      </p:sp>
    </p:spTree>
    <p:extLst>
      <p:ext uri="{BB962C8B-B14F-4D97-AF65-F5344CB8AC3E}">
        <p14:creationId xmlns:p14="http://schemas.microsoft.com/office/powerpoint/2010/main" val="23394886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internet.garant.ru/#/document/72243038/entry/1515" TargetMode="External"/><Relationship Id="rId2" Type="http://schemas.openxmlformats.org/officeDocument/2006/relationships/hyperlink" Target="https://internet.garant.ru/#/document/10164072/entry/624"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internet.garant.ru/#/document/10164072/entry/624"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internet.garant.ru/#/multilink/12180688/paragraph/2339009/number/0"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528" y="2204864"/>
            <a:ext cx="8640960" cy="2457450"/>
          </a:xfrm>
          <a:ln>
            <a:miter lim="800000"/>
            <a:headEnd/>
            <a:tailEnd/>
          </a:ln>
        </p:spPr>
        <p:txBody>
          <a:bodyPr>
            <a:normAutofit/>
          </a:bodyPr>
          <a:lstStyle/>
          <a:p>
            <a:pPr algn="ctr" eaLnBrk="1" fontAlgn="auto" hangingPunct="1">
              <a:spcAft>
                <a:spcPts val="0"/>
              </a:spcAft>
              <a:defRPr/>
            </a:pPr>
            <a:r>
              <a:rPr lang="ru-RU" sz="2000" b="1" dirty="0" smtClean="0">
                <a:solidFill>
                  <a:srgbClr val="0070C0"/>
                </a:solidFill>
              </a:rPr>
              <a:t>Результаты контрольно-ревизионных мероприятий по итогам 2025 года.</a:t>
            </a:r>
            <a:br>
              <a:rPr lang="ru-RU" sz="2000" b="1" dirty="0" smtClean="0">
                <a:solidFill>
                  <a:srgbClr val="0070C0"/>
                </a:solidFill>
              </a:rPr>
            </a:br>
            <a:r>
              <a:rPr lang="ru-RU" sz="2000" b="1" dirty="0" smtClean="0">
                <a:solidFill>
                  <a:srgbClr val="0070C0"/>
                </a:solidFill>
              </a:rPr>
              <a:t>О порядке согласования использования медицинскими организациями средств остатков, согласно части 7.1. статьи 35 федерального закона от 29.11.2010 </a:t>
            </a:r>
            <a:r>
              <a:rPr lang="ru-RU" sz="2000" b="1" dirty="0">
                <a:solidFill>
                  <a:srgbClr val="0070C0"/>
                </a:solidFill>
              </a:rPr>
              <a:t>№</a:t>
            </a:r>
            <a:r>
              <a:rPr lang="ru-RU" sz="2000" b="1" dirty="0" smtClean="0">
                <a:solidFill>
                  <a:srgbClr val="0070C0"/>
                </a:solidFill>
              </a:rPr>
              <a:t>326-ФЗ </a:t>
            </a:r>
            <a:r>
              <a:rPr lang="ru-RU" sz="2000" b="1" dirty="0">
                <a:solidFill>
                  <a:srgbClr val="0070C0"/>
                </a:solidFill>
              </a:rPr>
              <a:t/>
            </a:r>
            <a:br>
              <a:rPr lang="ru-RU" sz="2000" b="1" dirty="0">
                <a:solidFill>
                  <a:srgbClr val="0070C0"/>
                </a:solidFill>
              </a:rPr>
            </a:br>
            <a:endParaRPr lang="ru-RU" sz="2000" b="1" dirty="0">
              <a:solidFill>
                <a:srgbClr val="0070C0"/>
              </a:solidFill>
            </a:endParaRPr>
          </a:p>
        </p:txBody>
      </p:sp>
      <p:sp>
        <p:nvSpPr>
          <p:cNvPr id="48131" name="Rectangle 3"/>
          <p:cNvSpPr>
            <a:spLocks noGrp="1" noChangeArrowheads="1"/>
          </p:cNvSpPr>
          <p:nvPr>
            <p:ph type="subTitle" idx="1"/>
          </p:nvPr>
        </p:nvSpPr>
        <p:spPr>
          <a:xfrm>
            <a:off x="2484438" y="4652963"/>
            <a:ext cx="6400800" cy="1752600"/>
          </a:xfrm>
        </p:spPr>
        <p:txBody>
          <a:bodyPr/>
          <a:lstStyle/>
          <a:p>
            <a:pPr marR="0" eaLnBrk="1" hangingPunct="1"/>
            <a:r>
              <a:rPr lang="ru-RU" sz="2000" dirty="0" smtClean="0"/>
              <a:t>                        </a:t>
            </a:r>
          </a:p>
          <a:p>
            <a:pPr marR="0" algn="r" eaLnBrk="1" hangingPunct="1"/>
            <a:r>
              <a:rPr lang="ru-RU" sz="2000" dirty="0" smtClean="0"/>
              <a:t>                          </a:t>
            </a:r>
            <a:r>
              <a:rPr lang="ru-RU" sz="1600" dirty="0" smtClean="0">
                <a:solidFill>
                  <a:schemeClr val="tx1"/>
                </a:solidFill>
              </a:rPr>
              <a:t>Начальник контрольно-ревизионного отдела</a:t>
            </a:r>
          </a:p>
          <a:p>
            <a:pPr marR="0" algn="r" eaLnBrk="1" hangingPunct="1"/>
            <a:r>
              <a:rPr lang="ru-RU" sz="1600" dirty="0" smtClean="0">
                <a:solidFill>
                  <a:schemeClr val="tx1"/>
                </a:solidFill>
              </a:rPr>
              <a:t>                          </a:t>
            </a:r>
            <a:r>
              <a:rPr lang="ru-RU" sz="1600" dirty="0" err="1" smtClean="0">
                <a:solidFill>
                  <a:schemeClr val="tx1"/>
                </a:solidFill>
              </a:rPr>
              <a:t>Колодезникова</a:t>
            </a:r>
            <a:r>
              <a:rPr lang="ru-RU" sz="1600" dirty="0" smtClean="0">
                <a:solidFill>
                  <a:schemeClr val="tx1"/>
                </a:solidFill>
              </a:rPr>
              <a:t> Надежда </a:t>
            </a:r>
            <a:r>
              <a:rPr lang="ru-RU" sz="1600" dirty="0" err="1" smtClean="0">
                <a:solidFill>
                  <a:schemeClr val="tx1"/>
                </a:solidFill>
              </a:rPr>
              <a:t>Диевна</a:t>
            </a:r>
            <a:endParaRPr lang="ru-RU" sz="1600" dirty="0" smtClean="0">
              <a:solidFill>
                <a:schemeClr val="tx1"/>
              </a:solidFill>
            </a:endParaRPr>
          </a:p>
        </p:txBody>
      </p:sp>
      <p:pic>
        <p:nvPicPr>
          <p:cNvPr id="48132" name="Picture 3" descr="эмблема1 ТФОМС копия"/>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8400" y="260350"/>
            <a:ext cx="1295648" cy="1152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5280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9188"/>
            <a:ext cx="8229600" cy="1143000"/>
          </a:xfrm>
        </p:spPr>
        <p:txBody>
          <a:bodyPr>
            <a:normAutofit fontScale="90000"/>
          </a:bodyPr>
          <a:lstStyle/>
          <a:p>
            <a:pPr algn="just"/>
            <a:r>
              <a:rPr lang="sah-RU" sz="1600" b="1" dirty="0" smtClean="0">
                <a:solidFill>
                  <a:srgbClr val="0070C0"/>
                </a:solidFill>
              </a:rPr>
              <a:t>Совместный приказ МЗ РС(Я) от 27.02.2026 </a:t>
            </a:r>
            <a:r>
              <a:rPr lang="ru-RU" sz="1600" b="1" dirty="0" smtClean="0">
                <a:solidFill>
                  <a:srgbClr val="0070C0"/>
                </a:solidFill>
              </a:rPr>
              <a:t>№01-07/377-ОД</a:t>
            </a:r>
            <a:r>
              <a:rPr lang="sah-RU" sz="1600" b="1" dirty="0" smtClean="0">
                <a:solidFill>
                  <a:srgbClr val="0070C0"/>
                </a:solidFill>
              </a:rPr>
              <a:t> и ТФОМС РС(Я) от 26.02.2026 №96 “Об утверждении порядка согласования использования медицинскими организациями средств ОМС согласно части 7.1. статьи 35 Федерального закона от 29.11.2010 №326 ФЗ при завершении участия в реализации программ ОМС на соответствующий год”</a:t>
            </a:r>
            <a:endParaRPr lang="ru-RU" sz="1600" b="1" dirty="0">
              <a:solidFill>
                <a:srgbClr val="0070C0"/>
              </a:solidFill>
            </a:endParaRPr>
          </a:p>
        </p:txBody>
      </p:sp>
      <p:pic>
        <p:nvPicPr>
          <p:cNvPr id="4" name="Picture 3" descr="эмблема1 ТФОМС копия"/>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33301" cy="6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Объект 7"/>
          <p:cNvGraphicFramePr>
            <a:graphicFrameLocks noGrp="1"/>
          </p:cNvGraphicFramePr>
          <p:nvPr>
            <p:ph idx="1"/>
            <p:extLst>
              <p:ext uri="{D42A27DB-BD31-4B8C-83A1-F6EECF244321}">
                <p14:modId xmlns:p14="http://schemas.microsoft.com/office/powerpoint/2010/main" val="596733524"/>
              </p:ext>
            </p:extLst>
          </p:nvPr>
        </p:nvGraphicFramePr>
        <p:xfrm>
          <a:off x="179512" y="1268760"/>
          <a:ext cx="8640960" cy="5241086"/>
        </p:xfrm>
        <a:graphic>
          <a:graphicData uri="http://schemas.openxmlformats.org/drawingml/2006/table">
            <a:tbl>
              <a:tblPr>
                <a:tableStyleId>{5C22544A-7EE6-4342-B048-85BDC9FD1C3A}</a:tableStyleId>
              </a:tblPr>
              <a:tblGrid>
                <a:gridCol w="3492604"/>
                <a:gridCol w="5148356"/>
              </a:tblGrid>
              <a:tr h="356866">
                <a:tc>
                  <a:txBody>
                    <a:bodyPr/>
                    <a:lstStyle/>
                    <a:p>
                      <a:pPr algn="ctr" fontAlgn="ctr"/>
                      <a:r>
                        <a:rPr lang="ru-RU" sz="1100" u="none" strike="noStrike" dirty="0">
                          <a:effectLst/>
                        </a:rPr>
                        <a:t>Показатель</a:t>
                      </a:r>
                      <a:endParaRPr lang="ru-RU" sz="1100" b="0" i="0" u="none" strike="noStrike" dirty="0">
                        <a:solidFill>
                          <a:srgbClr val="000000"/>
                        </a:solidFill>
                        <a:effectLst/>
                        <a:latin typeface="Times New Roman"/>
                      </a:endParaRPr>
                    </a:p>
                  </a:txBody>
                  <a:tcPr marL="5665" marR="5665" marT="56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ru-RU" sz="1100" u="none" strike="noStrike">
                          <a:effectLst/>
                        </a:rPr>
                        <a:t>Документ определения показателя</a:t>
                      </a:r>
                      <a:endParaRPr lang="ru-RU" sz="1100" b="0" i="0" u="none" strike="noStrike">
                        <a:solidFill>
                          <a:srgbClr val="000000"/>
                        </a:solidFill>
                        <a:effectLst/>
                        <a:latin typeface="Times New Roman"/>
                      </a:endParaRPr>
                    </a:p>
                  </a:txBody>
                  <a:tcPr marL="5665" marR="5665" marT="56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671037">
                <a:tc>
                  <a:txBody>
                    <a:bodyPr/>
                    <a:lstStyle/>
                    <a:p>
                      <a:pPr algn="l" fontAlgn="ctr"/>
                      <a:r>
                        <a:rPr lang="ru-RU" sz="1100" u="none" strike="noStrike" dirty="0">
                          <a:effectLst/>
                        </a:rPr>
                        <a:t>1.        Исполнения медицинской организацией   всех   обязательств по договору    на   оказание   и оплату медицинской   помощи   по   ОМС и договору    на   оказание    и оплату медицинской помощи в рамках базовой программы обязательного медицинского страхования: исполнение плановых     объемов медицинской помощи    установленных решением Комиссии          по разработке территориальной программы обязательного медицинского страхования   (далее   -   ТПОМС) на соответствующий год в полном объеме.</a:t>
                      </a:r>
                      <a:endParaRPr lang="ru-RU" sz="1100" b="0" i="0" u="none" strike="noStrike" dirty="0">
                        <a:solidFill>
                          <a:srgbClr val="000000"/>
                        </a:solidFill>
                        <a:effectLst/>
                        <a:latin typeface="Times New Roman"/>
                      </a:endParaRPr>
                    </a:p>
                  </a:txBody>
                  <a:tcPr marL="5665" marR="5665" marT="56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dirty="0">
                          <a:effectLst/>
                        </a:rPr>
                        <a:t>Плановые     объемы медицинской помощи медицинской организации на соответствующий год устанавливаются решением   Комиссии   по разработке ТПОМС.    Фактическое исполнение объемов      медицинской помощи определяется по Форме федерального статистического   наблюдения   № 62 «Сведения о ресурсном обеспечении и об   оказании   медицинской помощи населению»   из   Раздела   II (2000) «Формирование      и выполнение территориальной программы государственных гарантий бесплатного оказания    гражданам </a:t>
                      </a:r>
                      <a:r>
                        <a:rPr lang="ru-RU" sz="1100" u="none" strike="noStrike" dirty="0" smtClean="0">
                          <a:effectLst/>
                        </a:rPr>
                        <a:t>медицинской помощи</a:t>
                      </a:r>
                      <a:r>
                        <a:rPr lang="ru-RU" sz="1100" u="none" strike="noStrike" dirty="0">
                          <a:effectLst/>
                        </a:rPr>
                        <a:t>» как разница Графы 15 «из них при страховых случаях, видах и условиях оказания медицинской помощи установленных базовой программой ОМС» и Графы 16 «из них при страховых случаях, видах и условиях оказания медицинской помощи, установленных базовой программой ОМС, лицам, застрахованным на территории других субъектов»</a:t>
                      </a:r>
                      <a:endParaRPr lang="ru-RU" sz="1100" b="0" i="0" u="none" strike="noStrike" dirty="0">
                        <a:solidFill>
                          <a:srgbClr val="000000"/>
                        </a:solidFill>
                        <a:effectLst/>
                        <a:latin typeface="Times New Roman"/>
                      </a:endParaRPr>
                    </a:p>
                  </a:txBody>
                  <a:tcPr marL="5665" marR="5665" marT="56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13731">
                <a:tc>
                  <a:txBody>
                    <a:bodyPr/>
                    <a:lstStyle/>
                    <a:p>
                      <a:pPr algn="just" fontAlgn="ctr"/>
                      <a:r>
                        <a:rPr lang="ru-RU" sz="1100" u="none" strike="noStrike">
                          <a:effectLst/>
                        </a:rPr>
                        <a:t>2. Отсутствие просроченной кредиторской задолженности по итогам отчетного года 1 января следующего года.</a:t>
                      </a:r>
                      <a:endParaRPr lang="ru-RU" sz="1100" b="0" i="0" u="none" strike="noStrike">
                        <a:solidFill>
                          <a:srgbClr val="000000"/>
                        </a:solidFill>
                        <a:effectLst/>
                        <a:latin typeface="Times New Roman"/>
                      </a:endParaRPr>
                    </a:p>
                  </a:txBody>
                  <a:tcPr marL="5665" marR="5665" marT="56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ru-RU" sz="1100" u="none" strike="noStrike" dirty="0">
                          <a:effectLst/>
                        </a:rPr>
                        <a:t>Форма 0503769 «Сведения по дебиторской и кредиторской задолженности учреждения», утвержденная приказом Минфина РФ от 25.03.2011г. №33н. Во 2 разделе этой формы выделена просроченная кредиторская задолженность с указанием суммы, даты возникновения, наименования поставщика, пояснения причин образования задолженности.</a:t>
                      </a:r>
                      <a:endParaRPr lang="ru-RU" sz="1100" b="0" i="0" u="none" strike="noStrike" dirty="0">
                        <a:solidFill>
                          <a:srgbClr val="000000"/>
                        </a:solidFill>
                        <a:effectLst/>
                        <a:latin typeface="Times New Roman"/>
                      </a:endParaRPr>
                    </a:p>
                  </a:txBody>
                  <a:tcPr marL="5665" marR="5665" marT="56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51642">
                <a:tc>
                  <a:txBody>
                    <a:bodyPr/>
                    <a:lstStyle/>
                    <a:p>
                      <a:pPr algn="just" fontAlgn="ctr"/>
                      <a:r>
                        <a:rPr lang="ru-RU" sz="1100" u="none" strike="noStrike">
                          <a:effectLst/>
                        </a:rPr>
                        <a:t>3. Отсутствие кредиторской задолженности по оплате труда, начислениям на выплаты по оплате труда по итогам отчетного года по состоянию на 1 января следующего года**.</a:t>
                      </a:r>
                      <a:endParaRPr lang="ru-RU" sz="1100" b="0" i="0" u="none" strike="noStrike">
                        <a:solidFill>
                          <a:srgbClr val="000000"/>
                        </a:solidFill>
                        <a:effectLst/>
                        <a:latin typeface="Times New Roman"/>
                      </a:endParaRPr>
                    </a:p>
                  </a:txBody>
                  <a:tcPr marL="5665" marR="5665" marT="56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ru-RU" sz="1100" u="none" strike="noStrike" dirty="0">
                          <a:effectLst/>
                        </a:rPr>
                        <a:t>Форма 0503769 «Сведения по дебиторской и кредиторской задолженности учреждения», утвержденная приказом Минфина РФ от 25.03.2011г. №33н. Приложения к письму Федеральной налоговой службы от 14 сентября 2023 г.№КЧ-4-8/11712: - Сведения о наличии (отсутствии) задолженности с налогового органа Справка о принадлежности сумм </a:t>
                      </a:r>
                      <a:r>
                        <a:rPr lang="ru-RU" sz="1100" u="none" strike="noStrike" dirty="0" smtClean="0">
                          <a:effectLst/>
                        </a:rPr>
                        <a:t>денежных </a:t>
                      </a:r>
                      <a:r>
                        <a:rPr lang="ru-RU" sz="1100" u="none" strike="noStrike" dirty="0">
                          <a:effectLst/>
                        </a:rPr>
                        <a:t>средств, перечисленных в качестве единого налогового платежа налогоплательщика, плательщика сбора, плательщика страховых взносов или налогового агента</a:t>
                      </a:r>
                      <a:endParaRPr lang="ru-RU" sz="1100" b="0" i="0" u="none" strike="noStrike" dirty="0">
                        <a:solidFill>
                          <a:srgbClr val="000000"/>
                        </a:solidFill>
                        <a:effectLst/>
                        <a:latin typeface="Times New Roman"/>
                      </a:endParaRPr>
                    </a:p>
                  </a:txBody>
                  <a:tcPr marL="5665" marR="5665" marT="56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32686">
                <a:tc>
                  <a:txBody>
                    <a:bodyPr/>
                    <a:lstStyle/>
                    <a:p>
                      <a:pPr algn="l" fontAlgn="ctr"/>
                      <a:r>
                        <a:rPr lang="ru-RU" sz="1100" u="none" strike="noStrike">
                          <a:effectLst/>
                        </a:rPr>
                        <a:t>4.    Отсутствие   задолженности по предъявленным требованиям Территориального фонда обязательного медицинского страхования Республики Саха (Якутия) (далее — ТФОМС РС(Я)) и        выставленных страховыми медицинскими организациями предписаний.</a:t>
                      </a:r>
                      <a:endParaRPr lang="ru-RU" sz="1100" b="0" i="0" u="none" strike="noStrike">
                        <a:solidFill>
                          <a:srgbClr val="000000"/>
                        </a:solidFill>
                        <a:effectLst/>
                        <a:latin typeface="Times New Roman"/>
                      </a:endParaRPr>
                    </a:p>
                  </a:txBody>
                  <a:tcPr marL="5665" marR="5665" marT="56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ru-RU" sz="1100" u="none" strike="noStrike" dirty="0">
                          <a:effectLst/>
                        </a:rPr>
                        <a:t>Информация предоставляется отделом защиты прав застрахованных и контрольно-ревизионным отделом ТФОМС РС(Я).</a:t>
                      </a:r>
                      <a:endParaRPr lang="ru-RU" sz="1100" b="0" i="0" u="none" strike="noStrike" dirty="0">
                        <a:solidFill>
                          <a:srgbClr val="000000"/>
                        </a:solidFill>
                        <a:effectLst/>
                        <a:latin typeface="Times New Roman"/>
                      </a:endParaRPr>
                    </a:p>
                  </a:txBody>
                  <a:tcPr marL="5665" marR="5665" marT="56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153246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489624801"/>
              </p:ext>
            </p:extLst>
          </p:nvPr>
        </p:nvGraphicFramePr>
        <p:xfrm>
          <a:off x="316650" y="2852936"/>
          <a:ext cx="8647838" cy="3898829"/>
        </p:xfrm>
        <a:graphic>
          <a:graphicData uri="http://schemas.openxmlformats.org/drawingml/2006/table">
            <a:tbl>
              <a:tblPr>
                <a:tableStyleId>{5C22544A-7EE6-4342-B048-85BDC9FD1C3A}</a:tableStyleId>
              </a:tblPr>
              <a:tblGrid>
                <a:gridCol w="3495383"/>
                <a:gridCol w="5152455"/>
              </a:tblGrid>
              <a:tr h="196006">
                <a:tc>
                  <a:txBody>
                    <a:bodyPr/>
                    <a:lstStyle/>
                    <a:p>
                      <a:pPr algn="ctr" fontAlgn="ctr"/>
                      <a:r>
                        <a:rPr lang="ru-RU" sz="1100" u="none" strike="noStrike" dirty="0">
                          <a:effectLst/>
                        </a:rPr>
                        <a:t>Показатель</a:t>
                      </a:r>
                      <a:endParaRPr lang="ru-RU" sz="1100" b="0" i="0" u="none" strike="noStrike" dirty="0">
                        <a:solidFill>
                          <a:srgbClr val="000000"/>
                        </a:solidFill>
                        <a:effectLst/>
                        <a:latin typeface="Times New Roman"/>
                      </a:endParaRPr>
                    </a:p>
                  </a:txBody>
                  <a:tcPr marL="8909" marR="8909" marT="89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rPr>
                        <a:t>Документ определения показателя</a:t>
                      </a:r>
                      <a:endParaRPr lang="ru-RU" sz="1100" b="0" i="0" u="none" strike="noStrike">
                        <a:solidFill>
                          <a:srgbClr val="000000"/>
                        </a:solidFill>
                        <a:effectLst/>
                        <a:latin typeface="Times New Roman"/>
                      </a:endParaRPr>
                    </a:p>
                  </a:txBody>
                  <a:tcPr marL="8909" marR="8909" marT="89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08250">
                <a:tc>
                  <a:txBody>
                    <a:bodyPr/>
                    <a:lstStyle/>
                    <a:p>
                      <a:pPr algn="l" fontAlgn="ctr"/>
                      <a:r>
                        <a:rPr lang="ru-RU" sz="1100" u="none" strike="noStrike" dirty="0">
                          <a:effectLst/>
                        </a:rPr>
                        <a:t>Остаток   средств   ОМС   на счетах медицинских организаций по итогам отчетного года 1 января следующего года.</a:t>
                      </a:r>
                      <a:endParaRPr lang="ru-RU" sz="1100" b="0" i="0" u="none" strike="noStrike" dirty="0">
                        <a:solidFill>
                          <a:srgbClr val="000000"/>
                        </a:solidFill>
                        <a:effectLst/>
                        <a:latin typeface="Times New Roman"/>
                      </a:endParaRPr>
                    </a:p>
                  </a:txBody>
                  <a:tcPr marL="8909" marR="8909" marT="890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ru-RU" sz="1100" u="none" strike="noStrike" dirty="0">
                          <a:effectLst/>
                        </a:rPr>
                        <a:t>Баланс государственного (муниципального) учреждения в разделе II «Финансовые активы» в строках 200-201 «Денежные средства учреждения, в </a:t>
                      </a:r>
                      <a:r>
                        <a:rPr lang="ru-RU" sz="1100" u="none" strike="noStrike" dirty="0" err="1">
                          <a:effectLst/>
                        </a:rPr>
                        <a:t>т.ч</a:t>
                      </a:r>
                      <a:r>
                        <a:rPr lang="ru-RU" sz="1100" u="none" strike="noStrike" dirty="0">
                          <a:effectLst/>
                        </a:rPr>
                        <a:t>. на лицевых счетах учреждения в органах казначейства» (счет в бухгалтерском учете 201.10). Баланс    составляется    по форме утвержденной приказом Минфина РФ от 25.03.2011г. №33н.</a:t>
                      </a:r>
                      <a:br>
                        <a:rPr lang="ru-RU" sz="1100" u="none" strike="noStrike" dirty="0">
                          <a:effectLst/>
                        </a:rPr>
                      </a:br>
                      <a:r>
                        <a:rPr lang="ru-RU" sz="1100" u="none" strike="noStrike" dirty="0">
                          <a:effectLst/>
                        </a:rPr>
                        <a:t>- Форма 0503779 «Сведения об остатках денежных средств учреждения», утвержденной приказом Минфина РФ от 25.03.2011г. №33н.</a:t>
                      </a:r>
                      <a:br>
                        <a:rPr lang="ru-RU" sz="1100" u="none" strike="noStrike" dirty="0">
                          <a:effectLst/>
                        </a:rPr>
                      </a:br>
                      <a:r>
                        <a:rPr lang="ru-RU" sz="1100" u="none" strike="noStrike" dirty="0">
                          <a:effectLst/>
                        </a:rPr>
                        <a:t>- Форма № 14-Ф (ОМС) «Сведения о поступлении и расходовании средств ОМС медицинскими организациями», утвержденная Приказом Федеральной службы государственной статистики от 17 апреля 2014 г. №258 «Об утверждении статистического инструментария для организации Министерством здравоохранения Российской Федерации федерального статистического наблюдения в сфере обязательного медицинского страхования».</a:t>
                      </a:r>
                      <a:br>
                        <a:rPr lang="ru-RU" sz="1100" u="none" strike="noStrike" dirty="0">
                          <a:effectLst/>
                        </a:rPr>
                      </a:br>
                      <a:endParaRPr lang="ru-RU" sz="1100" b="0" i="0" u="none" strike="noStrike" dirty="0">
                        <a:solidFill>
                          <a:srgbClr val="000000"/>
                        </a:solidFill>
                        <a:effectLst/>
                        <a:latin typeface="Times New Roman"/>
                      </a:endParaRPr>
                    </a:p>
                  </a:txBody>
                  <a:tcPr marL="8909" marR="8909" marT="89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44394">
                <a:tc>
                  <a:txBody>
                    <a:bodyPr/>
                    <a:lstStyle/>
                    <a:p>
                      <a:pPr algn="just" fontAlgn="ctr"/>
                      <a:r>
                        <a:rPr lang="ru-RU" sz="1100" u="none" strike="noStrike" dirty="0">
                          <a:effectLst/>
                        </a:rPr>
                        <a:t>Сумма задолженности медицинской организации перед страховой медицинской организацией на конец финансового года.</a:t>
                      </a:r>
                      <a:endParaRPr lang="ru-RU" sz="1100" b="0" i="0" u="none" strike="noStrike" dirty="0">
                        <a:solidFill>
                          <a:srgbClr val="000000"/>
                        </a:solidFill>
                        <a:effectLst/>
                        <a:latin typeface="Times New Roman"/>
                      </a:endParaRPr>
                    </a:p>
                  </a:txBody>
                  <a:tcPr marL="8909" marR="8909" marT="89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ru-RU" sz="1100" u="none" strike="noStrike" dirty="0">
                          <a:effectLst/>
                        </a:rPr>
                        <a:t>Акт сверки расчетов по договору на оказание и оплату медицинской помощи по обязательному медицинскому страхованию на конец финансового года. Страховая медицинская организация подписывает с медицинской организацией после окончательного расчета за декабрь месяц отчетного года</a:t>
                      </a:r>
                      <a:endParaRPr lang="ru-RU" sz="1100" b="0" i="0" u="none" strike="noStrike" dirty="0">
                        <a:solidFill>
                          <a:srgbClr val="000000"/>
                        </a:solidFill>
                        <a:effectLst/>
                        <a:latin typeface="Times New Roman"/>
                      </a:endParaRPr>
                    </a:p>
                  </a:txBody>
                  <a:tcPr marL="8909" marR="8909" marT="89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70200">
                <a:tc>
                  <a:txBody>
                    <a:bodyPr/>
                    <a:lstStyle/>
                    <a:p>
                      <a:pPr algn="just" fontAlgn="ctr"/>
                      <a:r>
                        <a:rPr lang="ru-RU" sz="1100" u="none" strike="noStrike" dirty="0">
                          <a:effectLst/>
                        </a:rPr>
                        <a:t>Сумма текущей кредиторской задолженности по итогам отчетного года по состоянию на 1 января следующего года</a:t>
                      </a:r>
                      <a:endParaRPr lang="ru-RU" sz="1100" b="0" i="0" u="none" strike="noStrike" dirty="0">
                        <a:solidFill>
                          <a:srgbClr val="000000"/>
                        </a:solidFill>
                        <a:effectLst/>
                        <a:latin typeface="Times New Roman"/>
                      </a:endParaRPr>
                    </a:p>
                  </a:txBody>
                  <a:tcPr marL="8909" marR="8909" marT="89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ru-RU" sz="1100" u="none" strike="noStrike" dirty="0">
                          <a:effectLst/>
                        </a:rPr>
                        <a:t>В форме 0503769 «Сведения по дебиторской и кредиторской задолженности учреждения», утвержденной приказом Минфина РФ от 25 марта 2011 г. №33н</a:t>
                      </a:r>
                      <a:endParaRPr lang="ru-RU" sz="1100" b="0" i="0" u="none" strike="noStrike" dirty="0">
                        <a:solidFill>
                          <a:srgbClr val="000000"/>
                        </a:solidFill>
                        <a:effectLst/>
                        <a:latin typeface="Times New Roman"/>
                      </a:endParaRPr>
                    </a:p>
                  </a:txBody>
                  <a:tcPr marL="8909" marR="8909" marT="89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pic>
        <p:nvPicPr>
          <p:cNvPr id="4" name="Picture 3" descr="эмблема1 ТФОМС копия"/>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33301" cy="6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166438" y="1558469"/>
            <a:ext cx="3506651"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ru-RU" sz="1200" dirty="0" smtClean="0"/>
              <a:t>Остаток денежных средств на счете по учету средств ОМС на начало года, следующим за отчетным</a:t>
            </a:r>
            <a:endParaRPr lang="ru-RU" sz="1200" dirty="0"/>
          </a:p>
        </p:txBody>
      </p:sp>
      <p:sp>
        <p:nvSpPr>
          <p:cNvPr id="10" name="Минус 9"/>
          <p:cNvSpPr/>
          <p:nvPr/>
        </p:nvSpPr>
        <p:spPr>
          <a:xfrm>
            <a:off x="3886034" y="1665611"/>
            <a:ext cx="648072" cy="360040"/>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p:nvSpPr>
        <p:spPr>
          <a:xfrm>
            <a:off x="5279670" y="991893"/>
            <a:ext cx="3612810"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ru-RU" sz="1200" dirty="0"/>
              <a:t>Сумма задолженности медицинской организации перед страховой медицинской организацией на конец финансового года</a:t>
            </a:r>
            <a:r>
              <a:rPr lang="ru-RU" sz="1200" dirty="0" smtClean="0"/>
              <a:t>.</a:t>
            </a:r>
            <a:endParaRPr lang="ru-RU" dirty="0"/>
          </a:p>
        </p:txBody>
      </p:sp>
      <p:sp>
        <p:nvSpPr>
          <p:cNvPr id="14" name="TextBox 13"/>
          <p:cNvSpPr txBox="1"/>
          <p:nvPr/>
        </p:nvSpPr>
        <p:spPr>
          <a:xfrm>
            <a:off x="5279670" y="2025651"/>
            <a:ext cx="3612810"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ru-RU" sz="1200" dirty="0"/>
              <a:t>Сумма текущей кредиторской задолженности по итогам отчетного года по состоянию на 1 января следующего </a:t>
            </a:r>
            <a:r>
              <a:rPr lang="ru-RU" sz="1200" dirty="0" smtClean="0"/>
              <a:t>года</a:t>
            </a:r>
            <a:endParaRPr lang="ru-RU" sz="1200" dirty="0"/>
          </a:p>
        </p:txBody>
      </p:sp>
      <p:sp>
        <p:nvSpPr>
          <p:cNvPr id="15" name="Левая фигурная скобка 14"/>
          <p:cNvSpPr/>
          <p:nvPr/>
        </p:nvSpPr>
        <p:spPr>
          <a:xfrm>
            <a:off x="4788024" y="991893"/>
            <a:ext cx="333751" cy="1680089"/>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ru-RU"/>
          </a:p>
        </p:txBody>
      </p:sp>
      <p:sp>
        <p:nvSpPr>
          <p:cNvPr id="17" name="Заголовок 16"/>
          <p:cNvSpPr>
            <a:spLocks noGrp="1"/>
          </p:cNvSpPr>
          <p:nvPr>
            <p:ph type="title"/>
          </p:nvPr>
        </p:nvSpPr>
        <p:spPr>
          <a:xfrm>
            <a:off x="467544" y="172058"/>
            <a:ext cx="8229600" cy="592646"/>
          </a:xfrm>
        </p:spPr>
        <p:txBody>
          <a:bodyPr>
            <a:normAutofit/>
          </a:bodyPr>
          <a:lstStyle/>
          <a:p>
            <a:r>
              <a:rPr lang="ru-RU" sz="1600" b="1" dirty="0">
                <a:solidFill>
                  <a:srgbClr val="0070C0"/>
                </a:solidFill>
              </a:rPr>
              <a:t>Остаток средств ОМС, к использованию согласно ч.7.1 ст.35 Закона №326-ФЗ</a:t>
            </a:r>
            <a:br>
              <a:rPr lang="ru-RU" sz="1600" b="1" dirty="0">
                <a:solidFill>
                  <a:srgbClr val="0070C0"/>
                </a:solidFill>
              </a:rPr>
            </a:br>
            <a:endParaRPr lang="ru-RU" sz="1600" b="1" dirty="0">
              <a:solidFill>
                <a:srgbClr val="0070C0"/>
              </a:solidFill>
            </a:endParaRPr>
          </a:p>
        </p:txBody>
      </p:sp>
    </p:spTree>
    <p:extLst>
      <p:ext uri="{BB962C8B-B14F-4D97-AF65-F5344CB8AC3E}">
        <p14:creationId xmlns:p14="http://schemas.microsoft.com/office/powerpoint/2010/main" val="3681159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6651" y="65311"/>
            <a:ext cx="8719846" cy="490066"/>
          </a:xfrm>
        </p:spPr>
        <p:txBody>
          <a:bodyPr>
            <a:noAutofit/>
          </a:bodyPr>
          <a:lstStyle/>
          <a:p>
            <a:r>
              <a:rPr lang="ru-RU" sz="1600" b="1" dirty="0" smtClean="0">
                <a:solidFill>
                  <a:srgbClr val="0070C0"/>
                </a:solidFill>
              </a:rPr>
              <a:t>Сроки согласования использования </a:t>
            </a:r>
            <a:r>
              <a:rPr lang="ru-RU" sz="1600" dirty="0" smtClean="0"/>
              <a:t>о</a:t>
            </a:r>
            <a:r>
              <a:rPr lang="ru-RU" sz="1600" b="1" dirty="0" smtClean="0">
                <a:solidFill>
                  <a:srgbClr val="0070C0"/>
                </a:solidFill>
              </a:rPr>
              <a:t>статка </a:t>
            </a:r>
            <a:r>
              <a:rPr lang="ru-RU" sz="1600" b="1" dirty="0">
                <a:solidFill>
                  <a:srgbClr val="0070C0"/>
                </a:solidFill>
              </a:rPr>
              <a:t>средств </a:t>
            </a:r>
            <a:r>
              <a:rPr lang="ru-RU" sz="1600" b="1" dirty="0" smtClean="0">
                <a:solidFill>
                  <a:srgbClr val="0070C0"/>
                </a:solidFill>
              </a:rPr>
              <a:t>ОМС, согласно </a:t>
            </a:r>
            <a:r>
              <a:rPr lang="ru-RU" sz="1600" b="1" dirty="0">
                <a:solidFill>
                  <a:srgbClr val="0070C0"/>
                </a:solidFill>
              </a:rPr>
              <a:t>ч.7.1 ст.35 Закона №326-ФЗ</a:t>
            </a:r>
            <a:br>
              <a:rPr lang="ru-RU" sz="1600" b="1" dirty="0">
                <a:solidFill>
                  <a:srgbClr val="0070C0"/>
                </a:solidFill>
              </a:rPr>
            </a:br>
            <a:r>
              <a:rPr lang="ru-RU" sz="1600" dirty="0" smtClean="0"/>
              <a:t> </a:t>
            </a:r>
            <a:endParaRPr lang="ru-RU" sz="1600"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38790678"/>
              </p:ext>
            </p:extLst>
          </p:nvPr>
        </p:nvGraphicFramePr>
        <p:xfrm>
          <a:off x="107504" y="836712"/>
          <a:ext cx="8856984" cy="2831606"/>
        </p:xfrm>
        <a:graphic>
          <a:graphicData uri="http://schemas.openxmlformats.org/drawingml/2006/table">
            <a:tbl>
              <a:tblPr>
                <a:tableStyleId>{5C22544A-7EE6-4342-B048-85BDC9FD1C3A}</a:tableStyleId>
              </a:tblPr>
              <a:tblGrid>
                <a:gridCol w="1782443"/>
                <a:gridCol w="7074541"/>
              </a:tblGrid>
              <a:tr h="388072">
                <a:tc>
                  <a:txBody>
                    <a:bodyPr/>
                    <a:lstStyle/>
                    <a:p>
                      <a:pPr algn="ctr" fontAlgn="b"/>
                      <a:r>
                        <a:rPr lang="ru-RU" sz="1400" u="none" strike="noStrike" dirty="0">
                          <a:solidFill>
                            <a:srgbClr val="FF0000"/>
                          </a:solidFill>
                          <a:effectLst/>
                        </a:rPr>
                        <a:t>в срок до 5 </a:t>
                      </a:r>
                      <a:r>
                        <a:rPr lang="ru-RU" sz="1400" u="none" strike="noStrike" dirty="0" smtClean="0">
                          <a:solidFill>
                            <a:srgbClr val="FF0000"/>
                          </a:solidFill>
                          <a:effectLst/>
                        </a:rPr>
                        <a:t>апреля</a:t>
                      </a:r>
                      <a:endParaRPr lang="ru-RU" sz="1400" b="0" i="0" u="none" strike="noStrike" dirty="0">
                        <a:solidFill>
                          <a:srgbClr val="FF0000"/>
                        </a:solidFill>
                        <a:effectLst/>
                        <a:latin typeface="Calibri"/>
                      </a:endParaRPr>
                    </a:p>
                  </a:txBody>
                  <a:tcPr marL="9240" marR="9240" marT="92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ru-RU" sz="1400" u="none" strike="noStrike" dirty="0" smtClean="0">
                          <a:effectLst/>
                        </a:rPr>
                        <a:t>медицинские </a:t>
                      </a:r>
                      <a:r>
                        <a:rPr lang="ru-RU" sz="1400" u="none" strike="noStrike" dirty="0">
                          <a:effectLst/>
                        </a:rPr>
                        <a:t>организации предоставляют документы, на подтверждение соответствия условиям </a:t>
                      </a:r>
                      <a:r>
                        <a:rPr lang="ru-RU" sz="1400" u="none" strike="noStrike" dirty="0" smtClean="0">
                          <a:effectLst/>
                        </a:rPr>
                        <a:t>в </a:t>
                      </a:r>
                      <a:r>
                        <a:rPr lang="ru-RU" sz="1400" u="none" strike="noStrike" dirty="0">
                          <a:effectLst/>
                        </a:rPr>
                        <a:t>ТФОМС РС(Я) </a:t>
                      </a:r>
                      <a:endParaRPr lang="ru-RU" sz="1400" b="0" i="0" u="none" strike="noStrike" dirty="0">
                        <a:solidFill>
                          <a:srgbClr val="000000"/>
                        </a:solidFill>
                        <a:effectLst/>
                        <a:latin typeface="Times New Roman"/>
                      </a:endParaRPr>
                    </a:p>
                  </a:txBody>
                  <a:tcPr marL="9240" marR="9240" marT="92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70181">
                <a:tc>
                  <a:txBody>
                    <a:bodyPr/>
                    <a:lstStyle/>
                    <a:p>
                      <a:pPr algn="ctr" fontAlgn="b"/>
                      <a:r>
                        <a:rPr lang="ru-RU" sz="1400" u="none" strike="noStrike" dirty="0">
                          <a:solidFill>
                            <a:srgbClr val="FF0000"/>
                          </a:solidFill>
                          <a:effectLst/>
                        </a:rPr>
                        <a:t>в срок до 12 </a:t>
                      </a:r>
                      <a:r>
                        <a:rPr lang="ru-RU" sz="1400" u="none" strike="noStrike" dirty="0" smtClean="0">
                          <a:solidFill>
                            <a:srgbClr val="FF0000"/>
                          </a:solidFill>
                          <a:effectLst/>
                        </a:rPr>
                        <a:t>апреля</a:t>
                      </a:r>
                      <a:endParaRPr lang="ru-RU" sz="1400" b="0" i="0" u="none" strike="noStrike" dirty="0">
                        <a:solidFill>
                          <a:srgbClr val="FF0000"/>
                        </a:solidFill>
                        <a:effectLst/>
                        <a:latin typeface="Calibri"/>
                      </a:endParaRPr>
                    </a:p>
                  </a:txBody>
                  <a:tcPr marL="9240" marR="9240" marT="92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400" u="none" strike="noStrike" dirty="0">
                          <a:effectLst/>
                        </a:rPr>
                        <a:t>ТФОМС РС(Я) предоставляет в Министерство здравоохранения Республики Саха (Якутия) перечень медицинских организаций, соответствующих условиям использования </a:t>
                      </a:r>
                      <a:r>
                        <a:rPr lang="ru-RU" sz="1400" u="none" strike="noStrike" dirty="0" smtClean="0">
                          <a:effectLst/>
                        </a:rPr>
                        <a:t>средств </a:t>
                      </a:r>
                      <a:r>
                        <a:rPr lang="ru-RU" sz="1400" u="none" strike="noStrike" dirty="0">
                          <a:effectLst/>
                        </a:rPr>
                        <a:t>ОМС согласно ч.7.1 ст.35 Закона №326-Ф3 с указанием сумм остатка средств</a:t>
                      </a:r>
                      <a:endParaRPr lang="ru-RU" sz="1400" b="0" i="0" u="none" strike="noStrike" dirty="0">
                        <a:solidFill>
                          <a:srgbClr val="000000"/>
                        </a:solidFill>
                        <a:effectLst/>
                        <a:latin typeface="Times New Roman"/>
                      </a:endParaRPr>
                    </a:p>
                  </a:txBody>
                  <a:tcPr marL="9240" marR="9240" marT="92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76145">
                <a:tc>
                  <a:txBody>
                    <a:bodyPr/>
                    <a:lstStyle/>
                    <a:p>
                      <a:pPr algn="ctr" fontAlgn="b"/>
                      <a:r>
                        <a:rPr lang="ru-RU" sz="1400" u="none" strike="noStrike" dirty="0">
                          <a:solidFill>
                            <a:srgbClr val="FF0000"/>
                          </a:solidFill>
                          <a:effectLst/>
                        </a:rPr>
                        <a:t> в срок до 13 </a:t>
                      </a:r>
                      <a:r>
                        <a:rPr lang="ru-RU" sz="1400" u="none" strike="noStrike" dirty="0" smtClean="0">
                          <a:solidFill>
                            <a:srgbClr val="FF0000"/>
                          </a:solidFill>
                          <a:effectLst/>
                        </a:rPr>
                        <a:t>апреля</a:t>
                      </a:r>
                      <a:r>
                        <a:rPr lang="ru-RU" sz="1400" u="none" strike="noStrike" baseline="0" dirty="0" smtClean="0">
                          <a:solidFill>
                            <a:srgbClr val="FF0000"/>
                          </a:solidFill>
                          <a:effectLst/>
                        </a:rPr>
                        <a:t> </a:t>
                      </a:r>
                      <a:endParaRPr lang="ru-RU" sz="1400" b="0" i="0" u="none" strike="noStrike" dirty="0">
                        <a:solidFill>
                          <a:srgbClr val="FF0000"/>
                        </a:solidFill>
                        <a:effectLst/>
                        <a:latin typeface="Calibri"/>
                      </a:endParaRPr>
                    </a:p>
                  </a:txBody>
                  <a:tcPr marL="9240" marR="9240" marT="92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ru-RU" sz="1400" u="none" strike="noStrike" dirty="0">
                          <a:effectLst/>
                        </a:rPr>
                        <a:t> Перечень медицинского оборудования, приобретаемых за счет остатка средств, с указанием сумм расходования предоставляются в ТФОМС РС(Я) для уведомления, а также в Министерство здравоохранения Республики Саха (Якутия)</a:t>
                      </a:r>
                      <a:endParaRPr lang="ru-RU" sz="1400" b="0" i="0" u="none" strike="noStrike" dirty="0">
                        <a:solidFill>
                          <a:srgbClr val="000000"/>
                        </a:solidFill>
                        <a:effectLst/>
                        <a:latin typeface="Times New Roman"/>
                      </a:endParaRPr>
                    </a:p>
                  </a:txBody>
                  <a:tcPr marL="9240" marR="9240" marT="92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82109">
                <a:tc>
                  <a:txBody>
                    <a:bodyPr/>
                    <a:lstStyle/>
                    <a:p>
                      <a:pPr algn="ctr" fontAlgn="b"/>
                      <a:r>
                        <a:rPr lang="ru-RU" sz="1400" u="none" strike="noStrike" dirty="0">
                          <a:solidFill>
                            <a:srgbClr val="FF0000"/>
                          </a:solidFill>
                          <a:effectLst/>
                        </a:rPr>
                        <a:t>в срок до 1 мая </a:t>
                      </a:r>
                    </a:p>
                  </a:txBody>
                  <a:tcPr marL="9240" marR="9240" marT="92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ru-RU" sz="1400" u="none" strike="noStrike" dirty="0">
                          <a:effectLst/>
                        </a:rPr>
                        <a:t> Перечень медицинского оборудования, приобретаемых за счет остатка средств, определяются учредителем медицинской организации </a:t>
                      </a:r>
                      <a:r>
                        <a:rPr lang="ru-RU" sz="1400" u="none" strike="noStrike" dirty="0">
                          <a:solidFill>
                            <a:srgbClr val="FF0000"/>
                          </a:solidFill>
                          <a:effectLst/>
                        </a:rPr>
                        <a:t>с учетом условий установленных пунктом 4 Порядка</a:t>
                      </a:r>
                      <a:endParaRPr lang="ru-RU" sz="1400" b="0" i="0" u="none" strike="noStrike" dirty="0">
                        <a:solidFill>
                          <a:srgbClr val="FF0000"/>
                        </a:solidFill>
                        <a:effectLst/>
                        <a:latin typeface="Times New Roman"/>
                      </a:endParaRPr>
                    </a:p>
                  </a:txBody>
                  <a:tcPr marL="9240" marR="9240" marT="92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6" name="Прямоугольник 5"/>
          <p:cNvSpPr/>
          <p:nvPr/>
        </p:nvSpPr>
        <p:spPr>
          <a:xfrm>
            <a:off x="179512" y="4077072"/>
            <a:ext cx="8784976" cy="1815882"/>
          </a:xfrm>
          <a:prstGeom prst="rect">
            <a:avLst/>
          </a:prstGeom>
        </p:spPr>
        <p:txBody>
          <a:bodyPr wrap="square">
            <a:spAutoFit/>
          </a:bodyPr>
          <a:lstStyle/>
          <a:p>
            <a:pPr lvl="0" algn="just"/>
            <a:r>
              <a:rPr lang="ru-RU" sz="1400" u="sng" dirty="0" smtClean="0">
                <a:solidFill>
                  <a:srgbClr val="FF0000"/>
                </a:solidFill>
              </a:rPr>
              <a:t>Пункт 4 Порядка:</a:t>
            </a:r>
          </a:p>
          <a:p>
            <a:pPr lvl="0" algn="just"/>
            <a:r>
              <a:rPr lang="ru-RU" sz="1400" dirty="0" smtClean="0"/>
              <a:t>Средства </a:t>
            </a:r>
            <a:r>
              <a:rPr lang="ru-RU" sz="1400" dirty="0"/>
              <a:t>ОМС, разрешенные к использованию медицинской организацией в соответствии с ч.7.1 ст.35 Закона №326-Ф3 в предыдущем году, могут быть использованы на оплату в текущем году по заключенным в предыдущем году государственным контрактам в случае, если это </a:t>
            </a:r>
            <a:r>
              <a:rPr lang="ru-RU" sz="1400" dirty="0" smtClean="0">
                <a:solidFill>
                  <a:srgbClr val="FF0000"/>
                </a:solidFill>
              </a:rPr>
              <a:t>предусмотрено </a:t>
            </a:r>
            <a:r>
              <a:rPr lang="ru-RU" sz="1400" dirty="0">
                <a:solidFill>
                  <a:srgbClr val="FF0000"/>
                </a:solidFill>
              </a:rPr>
              <a:t>условиями соответствующего государственного контракта, </a:t>
            </a:r>
            <a:r>
              <a:rPr lang="ru-RU" sz="1400" dirty="0" smtClean="0">
                <a:solidFill>
                  <a:srgbClr val="FF0000"/>
                </a:solidFill>
              </a:rPr>
              <a:t>при </a:t>
            </a:r>
            <a:r>
              <a:rPr lang="ru-RU" sz="1400" dirty="0">
                <a:solidFill>
                  <a:srgbClr val="FF0000"/>
                </a:solidFill>
              </a:rPr>
              <a:t>условии наличия соответствующего остатка финансовых средств на расчетном счете медицинской организации на начало текущего года и оформлено решением учредителя медицинской организации в текущем году. </a:t>
            </a:r>
            <a:r>
              <a:rPr lang="ru-RU" sz="1400" dirty="0"/>
              <a:t>Исполнение контрактов предыдущего года включается в общий план использования средств в соответствии с ч.7.1 ст.35 Закона №326-Ф3 текущего года.</a:t>
            </a:r>
          </a:p>
        </p:txBody>
      </p:sp>
    </p:spTree>
    <p:extLst>
      <p:ext uri="{BB962C8B-B14F-4D97-AF65-F5344CB8AC3E}">
        <p14:creationId xmlns:p14="http://schemas.microsoft.com/office/powerpoint/2010/main" val="1122251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75964" y="19651"/>
            <a:ext cx="8188524" cy="610934"/>
          </a:xfrm>
        </p:spPr>
        <p:txBody>
          <a:bodyPr>
            <a:normAutofit/>
          </a:bodyPr>
          <a:lstStyle/>
          <a:p>
            <a:r>
              <a:rPr lang="ru-RU" sz="1600" b="1" dirty="0" smtClean="0">
                <a:solidFill>
                  <a:srgbClr val="0070C0"/>
                </a:solidFill>
              </a:rPr>
              <a:t>Правила </a:t>
            </a:r>
            <a:r>
              <a:rPr lang="ru-RU" sz="1600" b="1" dirty="0">
                <a:solidFill>
                  <a:srgbClr val="0070C0"/>
                </a:solidFill>
              </a:rPr>
              <a:t>обязательного медицинского </a:t>
            </a:r>
            <a:r>
              <a:rPr lang="ru-RU" sz="1600" b="1" dirty="0" smtClean="0">
                <a:solidFill>
                  <a:srgbClr val="0070C0"/>
                </a:solidFill>
              </a:rPr>
              <a:t>страхования</a:t>
            </a:r>
            <a:br>
              <a:rPr lang="ru-RU" sz="1600" b="1" dirty="0" smtClean="0">
                <a:solidFill>
                  <a:srgbClr val="0070C0"/>
                </a:solidFill>
              </a:rPr>
            </a:br>
            <a:r>
              <a:rPr lang="ru-RU" sz="1600" b="1" dirty="0" smtClean="0">
                <a:solidFill>
                  <a:srgbClr val="0070C0"/>
                </a:solidFill>
              </a:rPr>
              <a:t> </a:t>
            </a:r>
            <a:endParaRPr lang="ru-RU" sz="1600" b="1" dirty="0">
              <a:solidFill>
                <a:srgbClr val="0070C0"/>
              </a:solidFill>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2048547712"/>
              </p:ext>
            </p:extLst>
          </p:nvPr>
        </p:nvGraphicFramePr>
        <p:xfrm>
          <a:off x="0" y="560524"/>
          <a:ext cx="9144000" cy="6299134"/>
        </p:xfrm>
        <a:graphic>
          <a:graphicData uri="http://schemas.openxmlformats.org/drawingml/2006/table">
            <a:tbl>
              <a:tblPr firstRow="1" bandRow="1">
                <a:tableStyleId>{5C22544A-7EE6-4342-B048-85BDC9FD1C3A}</a:tableStyleId>
              </a:tblPr>
              <a:tblGrid>
                <a:gridCol w="4221297"/>
                <a:gridCol w="4922703"/>
              </a:tblGrid>
              <a:tr h="516502">
                <a:tc>
                  <a:txBody>
                    <a:bodyPr/>
                    <a:lstStyle/>
                    <a:p>
                      <a:r>
                        <a:rPr lang="ru-RU" sz="1400" b="1" dirty="0" smtClean="0">
                          <a:solidFill>
                            <a:schemeClr val="bg1"/>
                          </a:solidFill>
                        </a:rPr>
                        <a:t>Приказ МЗ РФ </a:t>
                      </a:r>
                      <a:r>
                        <a:rPr lang="ru-RU" sz="1400" b="0" i="0" kern="1200" dirty="0" smtClean="0">
                          <a:solidFill>
                            <a:schemeClr val="lt1"/>
                          </a:solidFill>
                          <a:effectLst/>
                          <a:latin typeface="+mn-lt"/>
                          <a:ea typeface="+mn-ea"/>
                          <a:cs typeface="+mn-cs"/>
                        </a:rPr>
                        <a:t>от 28 февраля 2019 г. N 108н</a:t>
                      </a:r>
                      <a:endParaRPr lang="ru-RU" sz="1400" dirty="0"/>
                    </a:p>
                  </a:txBody>
                  <a:tcPr/>
                </a:tc>
                <a:tc>
                  <a:txBody>
                    <a:bodyPr/>
                    <a:lstStyle/>
                    <a:p>
                      <a:r>
                        <a:rPr lang="ru-RU" sz="1400" b="1" dirty="0" smtClean="0">
                          <a:solidFill>
                            <a:schemeClr val="bg1"/>
                          </a:solidFill>
                        </a:rPr>
                        <a:t>Приказ МЗ РФ  от 21 августа 2025 г. N 496н (вступил в силу  с 9 сентября 2025 г.)</a:t>
                      </a:r>
                      <a:endParaRPr lang="ru-RU" sz="1400" dirty="0">
                        <a:solidFill>
                          <a:schemeClr val="bg1"/>
                        </a:solidFill>
                      </a:endParaRPr>
                    </a:p>
                  </a:txBody>
                  <a:tcPr/>
                </a:tc>
              </a:tr>
              <a:tr h="5780974">
                <a:tc>
                  <a:txBody>
                    <a:bodyPr/>
                    <a:lstStyle/>
                    <a:p>
                      <a:r>
                        <a:rPr lang="ru-RU" sz="1200" b="0" i="0" kern="1200" dirty="0" smtClean="0">
                          <a:solidFill>
                            <a:schemeClr val="dk1"/>
                          </a:solidFill>
                          <a:effectLst/>
                          <a:latin typeface="+mn-lt"/>
                          <a:ea typeface="+mn-ea"/>
                          <a:cs typeface="+mn-cs"/>
                        </a:rPr>
                        <a:t>204. Затраты на содержание объектов движимого имущества могут быть детализированы по следующим группам затрат:</a:t>
                      </a:r>
                    </a:p>
                    <a:p>
                      <a:r>
                        <a:rPr lang="ru-RU" sz="1200" b="0" i="0" kern="1200" dirty="0" smtClean="0">
                          <a:solidFill>
                            <a:schemeClr val="dk1"/>
                          </a:solidFill>
                          <a:effectLst/>
                          <a:latin typeface="+mn-lt"/>
                          <a:ea typeface="+mn-ea"/>
                          <a:cs typeface="+mn-cs"/>
                        </a:rPr>
                        <a:t>1) затраты на техническое обслуживание и текущий ремонт движимого имущества;</a:t>
                      </a:r>
                    </a:p>
                    <a:p>
                      <a:r>
                        <a:rPr lang="ru-RU" sz="1200" b="0" i="0" kern="1200" dirty="0" smtClean="0">
                          <a:solidFill>
                            <a:schemeClr val="dk1"/>
                          </a:solidFill>
                          <a:effectLst/>
                          <a:latin typeface="+mn-lt"/>
                          <a:ea typeface="+mn-ea"/>
                          <a:cs typeface="+mn-cs"/>
                        </a:rPr>
                        <a:t>2) затраты на материальные запасы, потребляемые в рамках содержания движимого имущества, не отнесенные к затратам, непосредственно связанным с оказанием медицинской помощи (медицинской услуги);</a:t>
                      </a:r>
                    </a:p>
                    <a:p>
                      <a:r>
                        <a:rPr lang="ru-RU" sz="1200" b="0" i="0" kern="1200" dirty="0" smtClean="0">
                          <a:solidFill>
                            <a:schemeClr val="dk1"/>
                          </a:solidFill>
                          <a:effectLst/>
                          <a:latin typeface="+mn-lt"/>
                          <a:ea typeface="+mn-ea"/>
                          <a:cs typeface="+mn-cs"/>
                        </a:rPr>
                        <a:t>3) затраты на уплату налогов, в качестве объекта налогообложения движимого имущества, закрепленного за медицинской организацией или приобретенного медицинской организацией за счет средств, выделенных ему учредителем на приобретение такого имущества;</a:t>
                      </a:r>
                    </a:p>
                    <a:p>
                      <a:r>
                        <a:rPr lang="ru-RU" sz="1200" b="0" i="0" kern="1200" dirty="0" smtClean="0">
                          <a:solidFill>
                            <a:schemeClr val="dk1"/>
                          </a:solidFill>
                          <a:effectLst/>
                          <a:latin typeface="+mn-lt"/>
                          <a:ea typeface="+mn-ea"/>
                          <a:cs typeface="+mn-cs"/>
                        </a:rPr>
                        <a:t>4) затраты на обязательное страхование гражданской ответственности владельцев транспортных средств;</a:t>
                      </a:r>
                    </a:p>
                    <a:p>
                      <a:r>
                        <a:rPr lang="ru-RU" sz="1200" b="0" i="0" kern="1200" dirty="0" smtClean="0">
                          <a:solidFill>
                            <a:schemeClr val="dk1"/>
                          </a:solidFill>
                          <a:effectLst/>
                          <a:latin typeface="+mn-lt"/>
                          <a:ea typeface="+mn-ea"/>
                          <a:cs typeface="+mn-cs"/>
                        </a:rPr>
                        <a:t>5) прочие затраты на содержание движимого имущества;</a:t>
                      </a:r>
                    </a:p>
                    <a:p>
                      <a:r>
                        <a:rPr lang="ru-RU" sz="1200" b="0" i="0" kern="1200" dirty="0" smtClean="0">
                          <a:solidFill>
                            <a:schemeClr val="dk1"/>
                          </a:solidFill>
                          <a:effectLst/>
                          <a:latin typeface="+mn-lt"/>
                          <a:ea typeface="+mn-ea"/>
                          <a:cs typeface="+mn-cs"/>
                        </a:rPr>
                        <a:t>6) затраты на арендную плату, в том числе на финансовую аренду объектов (лизинг), а также выкуп предмета лизинга в соответствии со </a:t>
                      </a:r>
                      <a:r>
                        <a:rPr lang="ru-RU" sz="1200" b="0" i="0" u="none" strike="noStrike" kern="1200" dirty="0" smtClean="0">
                          <a:solidFill>
                            <a:schemeClr val="dk1"/>
                          </a:solidFill>
                          <a:effectLst/>
                          <a:latin typeface="+mn-lt"/>
                          <a:ea typeface="+mn-ea"/>
                          <a:cs typeface="+mn-cs"/>
                          <a:hlinkClick r:id="rId2"/>
                        </a:rPr>
                        <a:t>статьей 624</a:t>
                      </a:r>
                      <a:r>
                        <a:rPr lang="ru-RU" sz="1200" b="0" i="0" kern="1200" dirty="0" smtClean="0">
                          <a:solidFill>
                            <a:schemeClr val="dk1"/>
                          </a:solidFill>
                          <a:effectLst/>
                          <a:latin typeface="+mn-lt"/>
                          <a:ea typeface="+mn-ea"/>
                          <a:cs typeface="+mn-cs"/>
                        </a:rPr>
                        <a:t> Гражданского кодекса Российской Федерации</a:t>
                      </a:r>
                      <a:r>
                        <a:rPr lang="ru-RU" sz="1200" b="0" i="0" kern="1200" baseline="30000" dirty="0" smtClean="0">
                          <a:solidFill>
                            <a:schemeClr val="dk1"/>
                          </a:solidFill>
                          <a:effectLst/>
                          <a:latin typeface="+mn-lt"/>
                          <a:ea typeface="+mn-ea"/>
                          <a:cs typeface="+mn-cs"/>
                        </a:rPr>
                        <a:t> </a:t>
                      </a:r>
                      <a:r>
                        <a:rPr lang="ru-RU" sz="1200" b="0" i="0" u="none" strike="noStrike" kern="1200" baseline="30000" dirty="0" smtClean="0">
                          <a:solidFill>
                            <a:schemeClr val="dk1"/>
                          </a:solidFill>
                          <a:effectLst/>
                          <a:latin typeface="+mn-lt"/>
                          <a:ea typeface="+mn-ea"/>
                          <a:cs typeface="+mn-cs"/>
                          <a:hlinkClick r:id="rId3"/>
                        </a:rPr>
                        <a:t>15</a:t>
                      </a:r>
                      <a:r>
                        <a:rPr lang="ru-RU" sz="1200" b="0" i="0" kern="1200" dirty="0" smtClean="0">
                          <a:solidFill>
                            <a:schemeClr val="dk1"/>
                          </a:solidFill>
                          <a:effectLst/>
                          <a:latin typeface="+mn-lt"/>
                          <a:ea typeface="+mn-ea"/>
                          <a:cs typeface="+mn-cs"/>
                        </a:rPr>
                        <a:t>, при отсутствии у медицинской организации в течение трех месяцев просроченной кредиторской задолженности за счет средств обязательного медицинского страхования </a:t>
                      </a:r>
                      <a:r>
                        <a:rPr lang="ru-RU" sz="1200" b="0" i="0" kern="1200" dirty="0" smtClean="0">
                          <a:solidFill>
                            <a:srgbClr val="FF0000"/>
                          </a:solidFill>
                          <a:effectLst/>
                          <a:latin typeface="+mn-lt"/>
                          <a:ea typeface="+mn-ea"/>
                          <a:cs typeface="+mn-cs"/>
                        </a:rPr>
                        <a:t>с ограничением платежа в размере до одного миллиона рублей в год за один объект лизинга. </a:t>
                      </a:r>
                      <a:r>
                        <a:rPr lang="ru-RU" sz="1200" b="0" i="0" kern="1200" dirty="0" smtClean="0">
                          <a:solidFill>
                            <a:schemeClr val="dk1"/>
                          </a:solidFill>
                          <a:effectLst/>
                          <a:latin typeface="+mn-lt"/>
                          <a:ea typeface="+mn-ea"/>
                          <a:cs typeface="+mn-cs"/>
                        </a:rPr>
                        <a:t>В случае наличия у медицинской организации просроченной кредиторской задолженности в течение трех месяцев, то расходы на финансовую аренду объектов (лизинг) или приобретение предмета лизинга включаются в размере, не превышающем четырехсот тысяч рублей.</a:t>
                      </a:r>
                      <a:endParaRPr lang="ru-RU" dirty="0"/>
                    </a:p>
                  </a:txBody>
                  <a:tcPr/>
                </a:tc>
                <a:tc>
                  <a:txBody>
                    <a:bodyPr/>
                    <a:lstStyle/>
                    <a:p>
                      <a:r>
                        <a:rPr lang="ru-RU" sz="1200" b="0" i="0" kern="1200" dirty="0" smtClean="0">
                          <a:solidFill>
                            <a:schemeClr val="dk1"/>
                          </a:solidFill>
                          <a:effectLst/>
                          <a:latin typeface="+mn-lt"/>
                          <a:ea typeface="+mn-ea"/>
                          <a:cs typeface="+mn-cs"/>
                        </a:rPr>
                        <a:t>288. Затраты на содержание объектов движимого имущества могут быть детализированы по следующим группам затрат:</a:t>
                      </a:r>
                    </a:p>
                    <a:p>
                      <a:r>
                        <a:rPr lang="ru-RU" sz="1200" b="0" i="0" kern="1200" dirty="0" smtClean="0">
                          <a:solidFill>
                            <a:schemeClr val="dk1"/>
                          </a:solidFill>
                          <a:effectLst/>
                          <a:latin typeface="+mn-lt"/>
                          <a:ea typeface="+mn-ea"/>
                          <a:cs typeface="+mn-cs"/>
                        </a:rPr>
                        <a:t>1) затраты на техническое обслуживание и текущий ремонт движимого имущества;</a:t>
                      </a:r>
                    </a:p>
                    <a:p>
                      <a:r>
                        <a:rPr lang="ru-RU" sz="1200" b="0" i="0" kern="1200" dirty="0" smtClean="0">
                          <a:solidFill>
                            <a:schemeClr val="dk1"/>
                          </a:solidFill>
                          <a:effectLst/>
                          <a:latin typeface="+mn-lt"/>
                          <a:ea typeface="+mn-ea"/>
                          <a:cs typeface="+mn-cs"/>
                        </a:rPr>
                        <a:t>2) затраты на материальные запасы, потребляемые в рамках содержания движимого имущества, не отнесенные к затратам, непосредственно связанным с оказанием медицинской помощи;</a:t>
                      </a:r>
                    </a:p>
                    <a:p>
                      <a:r>
                        <a:rPr lang="ru-RU" sz="1200" b="0" i="0" kern="1200" dirty="0" smtClean="0">
                          <a:solidFill>
                            <a:schemeClr val="dk1"/>
                          </a:solidFill>
                          <a:effectLst/>
                          <a:latin typeface="+mn-lt"/>
                          <a:ea typeface="+mn-ea"/>
                          <a:cs typeface="+mn-cs"/>
                        </a:rPr>
                        <a:t>3) затраты на уплату налогов, в качестве объекта налогообложения движимого имущества, закрепленного за медицинской организацией или приобретенного медицинской организацией за счет средств, выделенных ей учредителем на приобретение такого имущества;</a:t>
                      </a:r>
                    </a:p>
                    <a:p>
                      <a:r>
                        <a:rPr lang="ru-RU" sz="1200" b="0" i="0" kern="1200" dirty="0" smtClean="0">
                          <a:solidFill>
                            <a:schemeClr val="dk1"/>
                          </a:solidFill>
                          <a:effectLst/>
                          <a:latin typeface="+mn-lt"/>
                          <a:ea typeface="+mn-ea"/>
                          <a:cs typeface="+mn-cs"/>
                        </a:rPr>
                        <a:t>4) затраты на обязательное страхование гражданской ответственности владельцев транспортных средств;</a:t>
                      </a:r>
                    </a:p>
                    <a:p>
                      <a:r>
                        <a:rPr lang="ru-RU" sz="1200" b="0" i="0" kern="1200" dirty="0" smtClean="0">
                          <a:solidFill>
                            <a:schemeClr val="dk1"/>
                          </a:solidFill>
                          <a:effectLst/>
                          <a:latin typeface="+mn-lt"/>
                          <a:ea typeface="+mn-ea"/>
                          <a:cs typeface="+mn-cs"/>
                        </a:rPr>
                        <a:t>5) прочие затраты на содержание движимого имущества;</a:t>
                      </a:r>
                    </a:p>
                    <a:p>
                      <a:r>
                        <a:rPr lang="ru-RU" sz="1200" b="0" i="0" kern="1200" dirty="0" smtClean="0">
                          <a:solidFill>
                            <a:schemeClr val="dk1"/>
                          </a:solidFill>
                          <a:effectLst/>
                          <a:latin typeface="+mn-lt"/>
                          <a:ea typeface="+mn-ea"/>
                          <a:cs typeface="+mn-cs"/>
                        </a:rPr>
                        <a:t>6) затраты на арендную плату, в том числе на финансовую аренду объектов (лизинг), а также выкуп предмета лизинга в соответствии со </a:t>
                      </a:r>
                      <a:r>
                        <a:rPr lang="ru-RU" sz="1200" b="0" i="0" u="none" strike="noStrike" kern="1200" dirty="0" smtClean="0">
                          <a:solidFill>
                            <a:schemeClr val="dk1"/>
                          </a:solidFill>
                          <a:effectLst/>
                          <a:latin typeface="+mn-lt"/>
                          <a:ea typeface="+mn-ea"/>
                          <a:cs typeface="+mn-cs"/>
                          <a:hlinkClick r:id="rId2"/>
                        </a:rPr>
                        <a:t>статьей 624</a:t>
                      </a:r>
                      <a:r>
                        <a:rPr lang="ru-RU" sz="1200" b="0" i="0" kern="1200" dirty="0" smtClean="0">
                          <a:solidFill>
                            <a:schemeClr val="dk1"/>
                          </a:solidFill>
                          <a:effectLst/>
                          <a:latin typeface="+mn-lt"/>
                          <a:ea typeface="+mn-ea"/>
                          <a:cs typeface="+mn-cs"/>
                        </a:rPr>
                        <a:t> Гражданского кодекса Российской Федерации, при отсутствии у медицинской организации в течение трех месяцев просроченной кредиторской задолженности за счет средств обязательного медицинского страхования </a:t>
                      </a:r>
                      <a:r>
                        <a:rPr lang="ru-RU" sz="1200" b="0" i="0" kern="1200" dirty="0" smtClean="0">
                          <a:solidFill>
                            <a:srgbClr val="FF0000"/>
                          </a:solidFill>
                          <a:effectLst/>
                          <a:latin typeface="+mn-lt"/>
                          <a:ea typeface="+mn-ea"/>
                          <a:cs typeface="+mn-cs"/>
                        </a:rPr>
                        <a:t>с ограничением платежей в год за один объект аренды основных средств в соответствии с программой государственных гарантий бесплатного оказания гражданам медицинской помощи в рамках базовой программы обязательного медицинского страхования</a:t>
                      </a:r>
                      <a:r>
                        <a:rPr lang="ru-RU" sz="1200" b="0" i="0" kern="1200" dirty="0" smtClean="0">
                          <a:solidFill>
                            <a:schemeClr val="dk1"/>
                          </a:solidFill>
                          <a:effectLst/>
                          <a:latin typeface="+mn-lt"/>
                          <a:ea typeface="+mn-ea"/>
                          <a:cs typeface="+mn-cs"/>
                        </a:rPr>
                        <a:t>. В случае наличия у медицинской организации просроченной кредиторской задолженности в течение трех месяцев, то затраты на арендную плату, в том числе на финансовую аренду объектов (лизинг) или приобретение предмета лизинга по действующим договорам включаются в размере, не превышающем четырехсот тысяч рублей в год за один объект аренды.</a:t>
                      </a:r>
                    </a:p>
                    <a:p>
                      <a:endParaRPr lang="ru-RU" dirty="0"/>
                    </a:p>
                  </a:txBody>
                  <a:tcPr/>
                </a:tc>
              </a:tr>
            </a:tbl>
          </a:graphicData>
        </a:graphic>
      </p:graphicFrame>
      <p:pic>
        <p:nvPicPr>
          <p:cNvPr id="4" name="Picture 3" descr="эмблема1 ТФОМС копия"/>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2663" y="9896"/>
            <a:ext cx="633301" cy="6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882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9664" y="80754"/>
            <a:ext cx="8229600" cy="827966"/>
          </a:xfrm>
        </p:spPr>
        <p:txBody>
          <a:bodyPr>
            <a:normAutofit/>
          </a:bodyPr>
          <a:lstStyle/>
          <a:p>
            <a:r>
              <a:rPr lang="ru-RU" sz="1600" b="1" dirty="0">
                <a:solidFill>
                  <a:srgbClr val="0070C0"/>
                </a:solidFill>
              </a:rPr>
              <a:t>Постановление Правительства Российской Федерации от 29 декабря 2025 г. № 2188 "О Программе государственных гарантий бесплатного оказания гражданам медицинской помощи на 2026 год и на плановый период 2027 и 2028 годов"</a:t>
            </a:r>
          </a:p>
        </p:txBody>
      </p:sp>
      <p:sp>
        <p:nvSpPr>
          <p:cNvPr id="3" name="Объект 2"/>
          <p:cNvSpPr>
            <a:spLocks noGrp="1"/>
          </p:cNvSpPr>
          <p:nvPr>
            <p:ph idx="1"/>
          </p:nvPr>
        </p:nvSpPr>
        <p:spPr>
          <a:xfrm>
            <a:off x="0" y="908720"/>
            <a:ext cx="9144000" cy="5949280"/>
          </a:xfrm>
        </p:spPr>
        <p:txBody>
          <a:bodyPr>
            <a:noAutofit/>
          </a:bodyPr>
          <a:lstStyle/>
          <a:p>
            <a:pPr algn="just"/>
            <a:r>
              <a:rPr lang="ru-RU" sz="1400" dirty="0">
                <a:solidFill>
                  <a:srgbClr val="FF0000"/>
                </a:solidFill>
              </a:rPr>
              <a:t>Предельный размер расходов на арендную плату движимого имущества</a:t>
            </a:r>
            <a:r>
              <a:rPr lang="ru-RU" sz="1400" dirty="0"/>
              <a:t>, в том числе на финансовую аренду объектов (лизинг), а также выкуп предмета лизинга в соответствии со </a:t>
            </a:r>
            <a:r>
              <a:rPr lang="ru-RU" sz="1400" dirty="0">
                <a:hlinkClick r:id="rId2"/>
              </a:rPr>
              <a:t>статьей 624</a:t>
            </a:r>
            <a:r>
              <a:rPr lang="ru-RU" sz="1400" dirty="0"/>
              <a:t> Гражданского кодекса Российской Федерации</a:t>
            </a:r>
            <a:r>
              <a:rPr lang="ru-RU" sz="1400" dirty="0">
                <a:solidFill>
                  <a:srgbClr val="FF0000"/>
                </a:solidFill>
              </a:rPr>
              <a:t>, за один объект аренды в расчете на год, осуществляемых за счет средств обязательного медицинского страхования, не должен превышать лимит, установленный для приобретения основных средств.</a:t>
            </a:r>
          </a:p>
          <a:p>
            <a:pPr algn="just"/>
            <a:r>
              <a:rPr lang="ru-RU" sz="1400" dirty="0" smtClean="0"/>
              <a:t>Структура </a:t>
            </a:r>
            <a:r>
              <a:rPr lang="ru-RU" sz="1400" dirty="0"/>
              <a:t>тарифа на оплату медицинской помощи по обязательному медицинскому страхованию включает в себя расходы на заработную плату, начисления на оплату труда, прочие выплаты, приобретение лекарственных средств, расходных материалов, продуктов питания, мягкого инвентаря, медицинского инструментария, реактивов и химикатов, прочих материальных запасов, расходы на оплату стоимости лабораторных и инструментальных исследований, проводимых в других учреждениях (при отсутствии в медицинской организации лаборатории и диагностического оборудования), организацию питания (при отсутствии организованного питания в медицинской организации), расходы на оплату услуг связи, транспортных услуг, включая расходы на использование беспилотных авиационных систем (транспортных средств) для транспортировки биоматериалов, лекарственных препаратов и иных медицинских грузов, коммунальных услуг, работ и услуг по содержанию имущества, включая расходы на техническое обслуживание и ремонт основных средств, расходы на арендную плату, в том числе за пользование имуществом, финансовую аренду объектов (лизинг), а также выкуп предмета лизинга, оплату программного обеспечения и прочих услуг, социальное обеспечение работников медицинских организаций, установленное законодательством Российской Федерации, прочие расходы, расходы на приобретение основных средств (оборудования, производственного и хозяйственного инвентаря) стоимостью </a:t>
            </a:r>
            <a:r>
              <a:rPr lang="ru-RU" sz="1400" dirty="0">
                <a:solidFill>
                  <a:srgbClr val="FF0000"/>
                </a:solidFill>
              </a:rPr>
              <a:t>до 400 тыс. рублей за единицу</a:t>
            </a:r>
            <a:r>
              <a:rPr lang="ru-RU" sz="1400" dirty="0"/>
              <a:t>, а также допускается приобретение основных средств (медицинских изделий, используемых для проведения медицинских вмешательств, лабораторных и инструментальных исследований) стоимостью </a:t>
            </a:r>
            <a:r>
              <a:rPr lang="ru-RU" sz="1400" dirty="0">
                <a:solidFill>
                  <a:srgbClr val="FF0000"/>
                </a:solidFill>
              </a:rPr>
              <a:t>до 1 млн. рублей </a:t>
            </a:r>
            <a:r>
              <a:rPr lang="ru-RU" sz="1400" dirty="0"/>
              <a:t>при отсутствии у медицинской организации не </a:t>
            </a:r>
            <a:r>
              <a:rPr lang="ru-RU" sz="1400" dirty="0" smtClean="0"/>
              <a:t>погашенной </a:t>
            </a:r>
            <a:r>
              <a:rPr lang="ru-RU" sz="1400" dirty="0"/>
              <a:t>в течение 3 месяцев кредиторской задолженности за счет средств обязательного медицинского страхования</a:t>
            </a:r>
            <a:r>
              <a:rPr lang="ru-RU" sz="1400" dirty="0" smtClean="0"/>
              <a:t>.</a:t>
            </a:r>
          </a:p>
          <a:p>
            <a:pPr algn="just"/>
            <a:r>
              <a:rPr lang="ru-RU" sz="1400" dirty="0" smtClean="0"/>
              <a:t>Медицинские </a:t>
            </a:r>
            <a:r>
              <a:rPr lang="ru-RU" sz="1400" dirty="0"/>
              <a:t>организации, оказывающие несколько видов медицинской помощи, </a:t>
            </a:r>
            <a:r>
              <a:rPr lang="ru-RU" sz="1400" dirty="0">
                <a:solidFill>
                  <a:srgbClr val="FF0000"/>
                </a:solidFill>
              </a:rPr>
              <a:t>не вправе перераспределять </a:t>
            </a:r>
            <a:r>
              <a:rPr lang="ru-RU" sz="1400" dirty="0"/>
              <a:t>средства обязательного медицинского страхования, предназначенные для оказания скорой, в том числе скорой специализированной, медицинской помощи, и использовать их на предоставление других видов медицинской помощи.</a:t>
            </a:r>
            <a:endParaRPr lang="ru-RU" sz="1400" dirty="0">
              <a:solidFill>
                <a:srgbClr val="FF0000"/>
              </a:solidFill>
            </a:endParaRPr>
          </a:p>
        </p:txBody>
      </p:sp>
      <p:pic>
        <p:nvPicPr>
          <p:cNvPr id="4" name="Picture 3" descr="эмблема1 ТФОМС копия"/>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46714"/>
            <a:ext cx="633301" cy="6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7449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a:bodyPr>
          <a:lstStyle/>
          <a:p>
            <a:r>
              <a:rPr lang="sah-RU" sz="1600" b="1" dirty="0" smtClean="0">
                <a:solidFill>
                  <a:srgbClr val="0070C0"/>
                </a:solidFill>
              </a:rPr>
              <a:t>Тематические проверки</a:t>
            </a:r>
            <a:endParaRPr lang="ru-RU" sz="1600" b="1" dirty="0">
              <a:solidFill>
                <a:srgbClr val="0070C0"/>
              </a:solidFill>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2586506368"/>
              </p:ext>
            </p:extLst>
          </p:nvPr>
        </p:nvGraphicFramePr>
        <p:xfrm>
          <a:off x="1514486" y="1593487"/>
          <a:ext cx="6081850" cy="3673000"/>
        </p:xfrm>
        <a:graphic>
          <a:graphicData uri="http://schemas.openxmlformats.org/drawingml/2006/table">
            <a:tbl>
              <a:tblPr>
                <a:tableStyleId>{5C22544A-7EE6-4342-B048-85BDC9FD1C3A}</a:tableStyleId>
              </a:tblPr>
              <a:tblGrid>
                <a:gridCol w="304777"/>
                <a:gridCol w="3170403"/>
                <a:gridCol w="1621119"/>
                <a:gridCol w="985551"/>
              </a:tblGrid>
              <a:tr h="386183">
                <a:tc>
                  <a:txBody>
                    <a:bodyPr/>
                    <a:lstStyle/>
                    <a:p>
                      <a:pPr algn="l" fontAlgn="b"/>
                      <a:r>
                        <a:rPr lang="ru-RU" sz="900" u="none" strike="noStrike" dirty="0">
                          <a:effectLst/>
                        </a:rPr>
                        <a:t>п/п</a:t>
                      </a:r>
                      <a:endParaRPr lang="ru-RU" sz="900" b="0" i="0" u="none" strike="noStrike" dirty="0">
                        <a:solidFill>
                          <a:srgbClr val="000000"/>
                        </a:solidFill>
                        <a:effectLst/>
                        <a:latin typeface="Arial"/>
                      </a:endParaRPr>
                    </a:p>
                  </a:txBody>
                  <a:tcPr marL="7013" marR="7013" marT="701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l" fontAlgn="b"/>
                      <a:r>
                        <a:rPr lang="ru-RU" sz="1200" u="none" strike="noStrike" dirty="0">
                          <a:effectLst/>
                        </a:rPr>
                        <a:t>Наименование организации</a:t>
                      </a:r>
                      <a:endParaRPr lang="ru-RU" sz="1200" b="0" i="0" u="none" strike="noStrike" dirty="0">
                        <a:solidFill>
                          <a:srgbClr val="000000"/>
                        </a:solidFill>
                        <a:effectLst/>
                        <a:latin typeface="Arial"/>
                      </a:endParaRPr>
                    </a:p>
                  </a:txBody>
                  <a:tcPr marL="7013" marR="7013" marT="701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b"/>
                      <a:r>
                        <a:rPr lang="ru-RU" sz="1200" u="none" strike="noStrike" dirty="0">
                          <a:effectLst/>
                        </a:rPr>
                        <a:t>период проверки</a:t>
                      </a:r>
                      <a:endParaRPr lang="ru-RU" sz="1200" b="0" i="0" u="none" strike="noStrike" dirty="0">
                        <a:solidFill>
                          <a:srgbClr val="000000"/>
                        </a:solidFill>
                        <a:effectLst/>
                        <a:latin typeface="Arial"/>
                      </a:endParaRPr>
                    </a:p>
                  </a:txBody>
                  <a:tcPr marL="7013" marR="7013" marT="701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l" fontAlgn="b"/>
                      <a:r>
                        <a:rPr lang="ru-RU" sz="1200" u="none" strike="noStrike" dirty="0">
                          <a:effectLst/>
                        </a:rPr>
                        <a:t>срок проверки </a:t>
                      </a:r>
                      <a:endParaRPr lang="ru-RU" sz="1200" b="0" i="0" u="none" strike="noStrike" dirty="0">
                        <a:solidFill>
                          <a:srgbClr val="000000"/>
                        </a:solidFill>
                        <a:effectLst/>
                        <a:latin typeface="Arial"/>
                      </a:endParaRPr>
                    </a:p>
                  </a:txBody>
                  <a:tcPr marL="7013" marR="7013" marT="701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237303">
                <a:tc>
                  <a:txBody>
                    <a:bodyPr/>
                    <a:lstStyle/>
                    <a:p>
                      <a:pPr algn="ctr" fontAlgn="b"/>
                      <a:r>
                        <a:rPr lang="sah-RU" sz="900" b="0" i="0" u="none" strike="noStrike" dirty="0" smtClean="0">
                          <a:solidFill>
                            <a:srgbClr val="000000"/>
                          </a:solidFill>
                          <a:effectLst/>
                          <a:latin typeface="Arial"/>
                        </a:rPr>
                        <a:t>1</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200" u="none" strike="noStrike" dirty="0">
                          <a:effectLst/>
                        </a:rPr>
                        <a:t>ГБУ РС(Я) "</a:t>
                      </a:r>
                      <a:r>
                        <a:rPr lang="ru-RU" sz="1200" u="none" strike="noStrike" dirty="0" err="1">
                          <a:effectLst/>
                        </a:rPr>
                        <a:t>Аллаиховская</a:t>
                      </a:r>
                      <a:r>
                        <a:rPr lang="ru-RU" sz="1200" u="none" strike="noStrike" dirty="0">
                          <a:effectLst/>
                        </a:rPr>
                        <a:t> ЦРБ"</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2025</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2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3737">
                <a:tc>
                  <a:txBody>
                    <a:bodyPr/>
                    <a:lstStyle/>
                    <a:p>
                      <a:pPr algn="ctr" fontAlgn="b"/>
                      <a:r>
                        <a:rPr lang="sah-RU" sz="900" b="0" i="0" u="none" strike="noStrike" dirty="0" smtClean="0">
                          <a:solidFill>
                            <a:srgbClr val="000000"/>
                          </a:solidFill>
                          <a:effectLst/>
                          <a:latin typeface="Arial"/>
                        </a:rPr>
                        <a:t>2</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ГБУ РС(Я) "</a:t>
                      </a:r>
                      <a:r>
                        <a:rPr lang="ru-RU" sz="1200" u="none" strike="noStrike" dirty="0" err="1">
                          <a:effectLst/>
                        </a:rPr>
                        <a:t>Среднеколымская</a:t>
                      </a:r>
                      <a:r>
                        <a:rPr lang="ru-RU" sz="1200" u="none" strike="noStrike" dirty="0">
                          <a:effectLst/>
                        </a:rPr>
                        <a:t> ЦРБ"</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2025</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2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4724">
                <a:tc>
                  <a:txBody>
                    <a:bodyPr/>
                    <a:lstStyle/>
                    <a:p>
                      <a:pPr algn="ctr" fontAlgn="b"/>
                      <a:r>
                        <a:rPr lang="sah-RU" sz="900" b="0" i="0" u="none" strike="noStrike" dirty="0" smtClean="0">
                          <a:solidFill>
                            <a:srgbClr val="000000"/>
                          </a:solidFill>
                          <a:effectLst/>
                          <a:latin typeface="Arial"/>
                        </a:rPr>
                        <a:t>3</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ГБУ РС(Я) МЦ "Горная ЦРБ"</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2025</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2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2749">
                <a:tc>
                  <a:txBody>
                    <a:bodyPr/>
                    <a:lstStyle/>
                    <a:p>
                      <a:pPr algn="ctr" fontAlgn="b"/>
                      <a:r>
                        <a:rPr lang="sah-RU" sz="900" b="0" i="0" u="none" strike="noStrike" dirty="0" smtClean="0">
                          <a:solidFill>
                            <a:srgbClr val="000000"/>
                          </a:solidFill>
                          <a:effectLst/>
                          <a:latin typeface="Arial"/>
                        </a:rPr>
                        <a:t>4</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ГБУ РС(Я) "</a:t>
                      </a:r>
                      <a:r>
                        <a:rPr lang="ru-RU" sz="1200" u="none" strike="noStrike" dirty="0" err="1">
                          <a:effectLst/>
                        </a:rPr>
                        <a:t>Намская</a:t>
                      </a:r>
                      <a:r>
                        <a:rPr lang="ru-RU" sz="1200" u="none" strike="noStrike" dirty="0">
                          <a:effectLst/>
                        </a:rPr>
                        <a:t> ЦРБ"</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2025</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2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3737">
                <a:tc>
                  <a:txBody>
                    <a:bodyPr/>
                    <a:lstStyle/>
                    <a:p>
                      <a:pPr algn="ctr" fontAlgn="b"/>
                      <a:r>
                        <a:rPr lang="sah-RU" sz="900" b="0" i="0" u="none" strike="noStrike" dirty="0" smtClean="0">
                          <a:solidFill>
                            <a:srgbClr val="000000"/>
                          </a:solidFill>
                          <a:effectLst/>
                          <a:latin typeface="Arial"/>
                        </a:rPr>
                        <a:t>5</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200" u="none" strike="noStrike" dirty="0">
                          <a:effectLst/>
                        </a:rPr>
                        <a:t>ГАУ РС(Я) «РКБ №3»</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2025</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2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3737">
                <a:tc>
                  <a:txBody>
                    <a:bodyPr/>
                    <a:lstStyle/>
                    <a:p>
                      <a:pPr algn="ctr" fontAlgn="b"/>
                      <a:r>
                        <a:rPr lang="sah-RU" sz="900" b="0" i="0" u="none" strike="noStrike" dirty="0" smtClean="0">
                          <a:solidFill>
                            <a:srgbClr val="000000"/>
                          </a:solidFill>
                          <a:effectLst/>
                          <a:latin typeface="Arial"/>
                        </a:rPr>
                        <a:t>6</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200" u="none" strike="noStrike" dirty="0">
                          <a:effectLst/>
                        </a:rPr>
                        <a:t>ГБУ РС(Я) «ЯРОД»</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a:effectLst/>
                        </a:rPr>
                        <a:t>2025</a:t>
                      </a:r>
                      <a:endParaRPr lang="ru-RU" sz="1200" b="0" i="0" u="none" strike="noStrike">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2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3737">
                <a:tc>
                  <a:txBody>
                    <a:bodyPr/>
                    <a:lstStyle/>
                    <a:p>
                      <a:pPr algn="ctr" fontAlgn="b"/>
                      <a:r>
                        <a:rPr lang="sah-RU" sz="900" b="0" i="0" u="none" strike="noStrike" dirty="0" smtClean="0">
                          <a:solidFill>
                            <a:srgbClr val="000000"/>
                          </a:solidFill>
                          <a:effectLst/>
                          <a:latin typeface="Arial"/>
                        </a:rPr>
                        <a:t>7</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ГБУ РС(Я) "</a:t>
                      </a:r>
                      <a:r>
                        <a:rPr lang="ru-RU" sz="1200" u="none" strike="noStrike" dirty="0" err="1">
                          <a:effectLst/>
                        </a:rPr>
                        <a:t>Верхневилюйская</a:t>
                      </a:r>
                      <a:r>
                        <a:rPr lang="ru-RU" sz="1200" u="none" strike="noStrike" dirty="0">
                          <a:effectLst/>
                        </a:rPr>
                        <a:t> ЦРБ"</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a:effectLst/>
                        </a:rPr>
                        <a:t>2025</a:t>
                      </a:r>
                      <a:endParaRPr lang="ru-RU" sz="1200" b="0" i="0" u="none" strike="noStrike">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3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3737">
                <a:tc>
                  <a:txBody>
                    <a:bodyPr/>
                    <a:lstStyle/>
                    <a:p>
                      <a:pPr algn="ctr" fontAlgn="b"/>
                      <a:r>
                        <a:rPr lang="sah-RU" sz="900" b="0" i="0" u="none" strike="noStrike" dirty="0" smtClean="0">
                          <a:solidFill>
                            <a:srgbClr val="000000"/>
                          </a:solidFill>
                          <a:effectLst/>
                          <a:latin typeface="Arial"/>
                        </a:rPr>
                        <a:t>8</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ГБУ РС(Я) "</a:t>
                      </a:r>
                      <a:r>
                        <a:rPr lang="ru-RU" sz="1200" u="none" strike="noStrike" dirty="0" err="1">
                          <a:effectLst/>
                        </a:rPr>
                        <a:t>Олекминская</a:t>
                      </a:r>
                      <a:r>
                        <a:rPr lang="ru-RU" sz="1200" u="none" strike="noStrike" dirty="0">
                          <a:effectLst/>
                        </a:rPr>
                        <a:t> ЦРБ"</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a:effectLst/>
                        </a:rPr>
                        <a:t>2025</a:t>
                      </a:r>
                      <a:endParaRPr lang="ru-RU" sz="1200" b="0" i="0" u="none" strike="noStrike">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3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3654">
                <a:tc>
                  <a:txBody>
                    <a:bodyPr/>
                    <a:lstStyle/>
                    <a:p>
                      <a:pPr algn="ctr" fontAlgn="b"/>
                      <a:r>
                        <a:rPr lang="sah-RU" sz="900" b="0" i="0" u="none" strike="noStrike" dirty="0" smtClean="0">
                          <a:solidFill>
                            <a:srgbClr val="000000"/>
                          </a:solidFill>
                          <a:effectLst/>
                          <a:latin typeface="Arial"/>
                        </a:rPr>
                        <a:t>9</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ГБУ РС(Я) "</a:t>
                      </a:r>
                      <a:r>
                        <a:rPr lang="ru-RU" sz="1200" u="none" strike="noStrike" dirty="0" err="1">
                          <a:effectLst/>
                        </a:rPr>
                        <a:t>Сунтарская</a:t>
                      </a:r>
                      <a:r>
                        <a:rPr lang="ru-RU" sz="1200" u="none" strike="noStrike" dirty="0">
                          <a:effectLst/>
                        </a:rPr>
                        <a:t> ЦРБ"</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a:effectLst/>
                        </a:rPr>
                        <a:t>2025</a:t>
                      </a:r>
                      <a:endParaRPr lang="ru-RU" sz="1200" b="0" i="0" u="none" strike="noStrike">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4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8359">
                <a:tc>
                  <a:txBody>
                    <a:bodyPr/>
                    <a:lstStyle/>
                    <a:p>
                      <a:pPr algn="ctr" fontAlgn="b"/>
                      <a:r>
                        <a:rPr lang="sah-RU" sz="900" b="0" i="0" u="none" strike="noStrike" dirty="0" smtClean="0">
                          <a:solidFill>
                            <a:srgbClr val="000000"/>
                          </a:solidFill>
                          <a:effectLst/>
                          <a:latin typeface="Arial"/>
                        </a:rPr>
                        <a:t>10</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ГБУ РС(Я) "</a:t>
                      </a:r>
                      <a:r>
                        <a:rPr lang="ru-RU" sz="1200" u="none" strike="noStrike" dirty="0" err="1">
                          <a:effectLst/>
                        </a:rPr>
                        <a:t>Верхнеколымская</a:t>
                      </a:r>
                      <a:r>
                        <a:rPr lang="ru-RU" sz="1200" u="none" strike="noStrike" dirty="0">
                          <a:effectLst/>
                        </a:rPr>
                        <a:t> ЦРБ"</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a:effectLst/>
                        </a:rPr>
                        <a:t>2025</a:t>
                      </a:r>
                      <a:endParaRPr lang="ru-RU" sz="1200" b="0" i="0" u="none" strike="noStrike">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4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80729">
                <a:tc>
                  <a:txBody>
                    <a:bodyPr/>
                    <a:lstStyle/>
                    <a:p>
                      <a:pPr algn="ctr" fontAlgn="b"/>
                      <a:r>
                        <a:rPr lang="sah-RU" sz="900" b="0" i="0" u="none" strike="noStrike" dirty="0" smtClean="0">
                          <a:solidFill>
                            <a:srgbClr val="000000"/>
                          </a:solidFill>
                          <a:effectLst/>
                          <a:latin typeface="Arial"/>
                        </a:rPr>
                        <a:t>11</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ГБУ РС(Я) "</a:t>
                      </a:r>
                      <a:r>
                        <a:rPr lang="ru-RU" sz="1200" u="none" strike="noStrike" dirty="0" err="1">
                          <a:effectLst/>
                        </a:rPr>
                        <a:t>Жиганская</a:t>
                      </a:r>
                      <a:r>
                        <a:rPr lang="ru-RU" sz="1200" u="none" strike="noStrike" dirty="0">
                          <a:effectLst/>
                        </a:rPr>
                        <a:t> ЦРБ </a:t>
                      </a:r>
                      <a:r>
                        <a:rPr lang="ru-RU" sz="1200" u="none" strike="noStrike" dirty="0" err="1">
                          <a:effectLst/>
                        </a:rPr>
                        <a:t>им.О.Г.Захаровой</a:t>
                      </a:r>
                      <a:r>
                        <a:rPr lang="ru-RU" sz="1200" u="none" strike="noStrike" dirty="0">
                          <a:effectLst/>
                        </a:rPr>
                        <a:t>"</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a:effectLst/>
                        </a:rPr>
                        <a:t>2025</a:t>
                      </a:r>
                      <a:endParaRPr lang="ru-RU" sz="1200" b="0" i="0" u="none" strike="noStrike">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4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0614">
                <a:tc>
                  <a:txBody>
                    <a:bodyPr/>
                    <a:lstStyle/>
                    <a:p>
                      <a:pPr algn="ctr" fontAlgn="b"/>
                      <a:r>
                        <a:rPr lang="sah-RU" sz="900" b="0" i="0" u="none" strike="noStrike" dirty="0" smtClean="0">
                          <a:solidFill>
                            <a:srgbClr val="000000"/>
                          </a:solidFill>
                          <a:effectLst/>
                          <a:latin typeface="Arial"/>
                        </a:rPr>
                        <a:t>12</a:t>
                      </a:r>
                      <a:endParaRPr lang="ru-RU" sz="9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a:effectLst/>
                        </a:rPr>
                        <a:t>ГБУ РС(Я) "ДИКБ"</a:t>
                      </a:r>
                      <a:endParaRPr lang="ru-RU" sz="1200" b="0" i="0" u="none" strike="noStrike">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a:effectLst/>
                        </a:rPr>
                        <a:t>2025</a:t>
                      </a:r>
                      <a:endParaRPr lang="ru-RU" sz="1200" b="0" i="0" u="none" strike="noStrike">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ru-RU" sz="1200" u="none" strike="noStrike" dirty="0">
                          <a:effectLst/>
                        </a:rPr>
                        <a:t>4 квартал</a:t>
                      </a:r>
                      <a:endParaRPr lang="ru-RU" sz="1200" b="0" i="0" u="none" strike="noStrike" dirty="0">
                        <a:solidFill>
                          <a:srgbClr val="000000"/>
                        </a:solidFill>
                        <a:effectLst/>
                        <a:latin typeface="Arial"/>
                      </a:endParaRPr>
                    </a:p>
                  </a:txBody>
                  <a:tcPr marL="7013" marR="7013" marT="701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pic>
        <p:nvPicPr>
          <p:cNvPr id="4" name="Picture 3" descr="эмблема1 ТФОМС копия"/>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2663" y="9896"/>
            <a:ext cx="633301" cy="6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0995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780928"/>
            <a:ext cx="8229600" cy="1143000"/>
          </a:xfrm>
        </p:spPr>
        <p:txBody>
          <a:bodyPr>
            <a:normAutofit/>
          </a:bodyPr>
          <a:lstStyle/>
          <a:p>
            <a:r>
              <a:rPr lang="sah-RU" sz="2000" i="1" dirty="0" smtClean="0">
                <a:solidFill>
                  <a:srgbClr val="0070C0"/>
                </a:solidFill>
              </a:rPr>
              <a:t>Благодарю</a:t>
            </a:r>
            <a:r>
              <a:rPr lang="sah-RU" sz="2000" i="1" dirty="0" smtClean="0"/>
              <a:t> </a:t>
            </a:r>
            <a:r>
              <a:rPr lang="sah-RU" sz="2000" i="1" dirty="0" smtClean="0">
                <a:solidFill>
                  <a:srgbClr val="0070C0"/>
                </a:solidFill>
              </a:rPr>
              <a:t>за внимание</a:t>
            </a:r>
            <a:r>
              <a:rPr lang="ru-RU" sz="2000" i="1" dirty="0" smtClean="0">
                <a:solidFill>
                  <a:srgbClr val="0070C0"/>
                </a:solidFill>
              </a:rPr>
              <a:t>!</a:t>
            </a:r>
            <a:endParaRPr lang="ru-RU" sz="2000" i="1" dirty="0">
              <a:solidFill>
                <a:srgbClr val="0070C0"/>
              </a:solidFill>
            </a:endParaRPr>
          </a:p>
        </p:txBody>
      </p:sp>
      <p:pic>
        <p:nvPicPr>
          <p:cNvPr id="4" name="Picture 3" descr="эмблема1 ТФОМС копия"/>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563888" y="260648"/>
            <a:ext cx="1224136" cy="1208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8844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558280" y="82797"/>
            <a:ext cx="8585720" cy="338554"/>
          </a:xfrm>
          <a:prstGeom prst="rect">
            <a:avLst/>
          </a:prstGeom>
        </p:spPr>
        <p:txBody>
          <a:bodyPr wrap="square">
            <a:spAutoFit/>
          </a:bodyPr>
          <a:lstStyle/>
          <a:p>
            <a:pPr algn="ctr"/>
            <a:r>
              <a:rPr lang="ru-RU" sz="1600" b="1" dirty="0">
                <a:solidFill>
                  <a:schemeClr val="accent1">
                    <a:lumMod val="75000"/>
                  </a:schemeClr>
                </a:solidFill>
              </a:rPr>
              <a:t>Сумма средств, использованных не по целевому назначению, </a:t>
            </a:r>
            <a:r>
              <a:rPr lang="ru-RU" sz="1600" b="1" dirty="0" smtClean="0">
                <a:solidFill>
                  <a:schemeClr val="accent1">
                    <a:lumMod val="75000"/>
                  </a:schemeClr>
                </a:solidFill>
              </a:rPr>
              <a:t>в медицинских организациях</a:t>
            </a:r>
            <a:endParaRPr lang="ru-RU" sz="1600" b="1" dirty="0">
              <a:solidFill>
                <a:schemeClr val="accent1">
                  <a:lumMod val="75000"/>
                </a:schemeClr>
              </a:solidFill>
            </a:endParaRPr>
          </a:p>
        </p:txBody>
      </p:sp>
      <p:pic>
        <p:nvPicPr>
          <p:cNvPr id="15" name="Picture 3" descr="эмблема1 ТФОМС копия"/>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8182"/>
            <a:ext cx="728243" cy="71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Таблица 2"/>
          <p:cNvGraphicFramePr>
            <a:graphicFrameLocks noGrp="1"/>
          </p:cNvGraphicFramePr>
          <p:nvPr>
            <p:extLst>
              <p:ext uri="{D42A27DB-BD31-4B8C-83A1-F6EECF244321}">
                <p14:modId xmlns:p14="http://schemas.microsoft.com/office/powerpoint/2010/main" val="1140420695"/>
              </p:ext>
            </p:extLst>
          </p:nvPr>
        </p:nvGraphicFramePr>
        <p:xfrm>
          <a:off x="395536" y="803330"/>
          <a:ext cx="8424936" cy="5856841"/>
        </p:xfrm>
        <a:graphic>
          <a:graphicData uri="http://schemas.openxmlformats.org/drawingml/2006/table">
            <a:tbl>
              <a:tblPr>
                <a:tableStyleId>{5C22544A-7EE6-4342-B048-85BDC9FD1C3A}</a:tableStyleId>
              </a:tblPr>
              <a:tblGrid>
                <a:gridCol w="2840349"/>
                <a:gridCol w="1120091"/>
                <a:gridCol w="936104"/>
                <a:gridCol w="1080120"/>
                <a:gridCol w="1008112"/>
                <a:gridCol w="1440160"/>
              </a:tblGrid>
              <a:tr h="179171">
                <a:tc rowSpan="2">
                  <a:txBody>
                    <a:bodyPr/>
                    <a:lstStyle/>
                    <a:p>
                      <a:pPr algn="ctr" rtl="0" fontAlgn="ctr"/>
                      <a:r>
                        <a:rPr lang="ru-RU" sz="1200" u="none" strike="noStrike" dirty="0">
                          <a:effectLst/>
                        </a:rPr>
                        <a:t>направление финансирования</a:t>
                      </a:r>
                      <a:endParaRPr lang="ru-RU" sz="1200" b="0" i="0" u="none" strike="noStrike" dirty="0">
                        <a:solidFill>
                          <a:srgbClr val="FFFFFF"/>
                        </a:solidFill>
                        <a:effectLst/>
                        <a:latin typeface="Calibri"/>
                      </a:endParaRPr>
                    </a:p>
                  </a:txBody>
                  <a:tcPr marL="0" marR="0" marT="0" marB="0" anchor="ctr">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rtl="0" fontAlgn="ctr"/>
                      <a:r>
                        <a:rPr lang="ru-RU" sz="1200" u="none" strike="noStrike" dirty="0">
                          <a:effectLst/>
                        </a:rPr>
                        <a:t>2023</a:t>
                      </a:r>
                      <a:endParaRPr lang="ru-RU" sz="1200" b="0" i="0" u="none" strike="noStrike" dirty="0">
                        <a:solidFill>
                          <a:srgbClr val="FFFFFF"/>
                        </a:solidFill>
                        <a:effectLst/>
                        <a:latin typeface="Calibri"/>
                      </a:endParaRPr>
                    </a:p>
                  </a:txBody>
                  <a:tcPr marL="0" marR="0" marT="0" marB="0" anchor="ctr">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rtl="0" fontAlgn="ctr"/>
                      <a:r>
                        <a:rPr lang="ru-RU" sz="1200" u="none" strike="noStrike" dirty="0">
                          <a:effectLst/>
                        </a:rPr>
                        <a:t>2024</a:t>
                      </a:r>
                      <a:endParaRPr lang="ru-RU" sz="1200" b="0" i="0" u="none" strike="noStrike" dirty="0">
                        <a:solidFill>
                          <a:srgbClr val="FFFFFF"/>
                        </a:solidFill>
                        <a:effectLst/>
                        <a:latin typeface="Calibri"/>
                      </a:endParaRPr>
                    </a:p>
                  </a:txBody>
                  <a:tcPr marL="0" marR="0" marT="0" marB="0" anchor="ctr">
                    <a:lnB w="12700" cap="flat" cmpd="sng" algn="ctr">
                      <a:solidFill>
                        <a:schemeClr val="tx1"/>
                      </a:solidFill>
                      <a:prstDash val="solid"/>
                      <a:round/>
                      <a:headEnd type="none" w="med" len="med"/>
                      <a:tailEnd type="none" w="med" len="med"/>
                    </a:lnB>
                    <a:solidFill>
                      <a:schemeClr val="accent5">
                        <a:lumMod val="40000"/>
                        <a:lumOff val="60000"/>
                      </a:schemeClr>
                    </a:solidFill>
                  </a:tcPr>
                </a:tc>
                <a:tc gridSpan="3">
                  <a:txBody>
                    <a:bodyPr/>
                    <a:lstStyle/>
                    <a:p>
                      <a:pPr algn="ctr" fontAlgn="ctr"/>
                      <a:r>
                        <a:rPr lang="ru-RU" sz="1200" u="none" strike="noStrike" dirty="0">
                          <a:effectLst/>
                        </a:rPr>
                        <a:t>2025</a:t>
                      </a:r>
                      <a:endParaRPr lang="ru-RU" sz="1200" b="0" i="0" u="none" strike="noStrike" dirty="0">
                        <a:solidFill>
                          <a:srgbClr val="FFFFFF"/>
                        </a:solidFill>
                        <a:effectLst/>
                        <a:latin typeface="Calibri"/>
                      </a:endParaRPr>
                    </a:p>
                  </a:txBody>
                  <a:tcPr marL="0" marR="0" marT="0" marB="0" anchor="ctr">
                    <a:solidFill>
                      <a:schemeClr val="accent5">
                        <a:lumMod val="40000"/>
                        <a:lumOff val="60000"/>
                      </a:schemeClr>
                    </a:solidFill>
                  </a:tcPr>
                </a:tc>
                <a:tc hMerge="1">
                  <a:txBody>
                    <a:bodyPr/>
                    <a:lstStyle/>
                    <a:p>
                      <a:endParaRPr lang="ru-RU"/>
                    </a:p>
                  </a:txBody>
                  <a:tcPr/>
                </a:tc>
                <a:tc hMerge="1">
                  <a:txBody>
                    <a:bodyPr/>
                    <a:lstStyle/>
                    <a:p>
                      <a:endParaRPr lang="ru-RU"/>
                    </a:p>
                  </a:txBody>
                  <a:tcPr/>
                </a:tc>
              </a:tr>
              <a:tr h="721912">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rtl="0" fontAlgn="ctr"/>
                      <a:r>
                        <a:rPr lang="ru-RU" sz="1200" u="none" strike="noStrike" dirty="0">
                          <a:effectLst/>
                        </a:rPr>
                        <a:t>Количество проверенных МО</a:t>
                      </a:r>
                      <a:endParaRPr lang="ru-RU" sz="1200" b="0" i="0" u="none" strike="noStrike" dirty="0">
                        <a:solidFill>
                          <a:srgbClr val="FFFFFF"/>
                        </a:solidFill>
                        <a:effectLst/>
                        <a:latin typeface="Calibri"/>
                      </a:endParaRPr>
                    </a:p>
                  </a:txBody>
                  <a:tcPr marL="0" marR="0" marT="0" marB="0" anchor="ctr">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rtl="0" fontAlgn="t"/>
                      <a:r>
                        <a:rPr lang="ru-RU" sz="1200" u="none" strike="noStrike" dirty="0">
                          <a:effectLst/>
                        </a:rPr>
                        <a:t>Выявлено нарушение</a:t>
                      </a:r>
                      <a:endParaRPr lang="ru-RU" sz="1200" b="0" i="0" u="none" strike="noStrike" dirty="0">
                        <a:solidFill>
                          <a:srgbClr val="FFFFFF"/>
                        </a:solidFill>
                        <a:effectLst/>
                        <a:latin typeface="Calibri"/>
                      </a:endParaRPr>
                    </a:p>
                  </a:txBody>
                  <a:tcPr marL="0" marR="0" marT="0" marB="0">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rtl="0" fontAlgn="ctr"/>
                      <a:r>
                        <a:rPr lang="ru-RU" sz="1200" u="none" strike="noStrike" dirty="0">
                          <a:effectLst/>
                        </a:rPr>
                        <a:t>подлежит восстановлению (руб.)</a:t>
                      </a:r>
                      <a:endParaRPr lang="ru-RU" sz="1200" b="0" i="0" u="none" strike="noStrike" dirty="0">
                        <a:solidFill>
                          <a:srgbClr val="FFFFFF"/>
                        </a:solidFill>
                        <a:effectLst/>
                        <a:latin typeface="Calibri"/>
                      </a:endParaRPr>
                    </a:p>
                  </a:txBody>
                  <a:tcPr marL="0" marR="0" marT="0" marB="0" anchor="ctr">
                    <a:lnB w="12700" cap="flat" cmpd="sng" algn="ctr">
                      <a:solidFill>
                        <a:schemeClr val="tx1"/>
                      </a:solidFill>
                      <a:prstDash val="solid"/>
                      <a:round/>
                      <a:headEnd type="none" w="med" len="med"/>
                      <a:tailEnd type="none" w="med" len="med"/>
                    </a:lnB>
                    <a:solidFill>
                      <a:schemeClr val="accent5">
                        <a:lumMod val="40000"/>
                        <a:lumOff val="60000"/>
                      </a:schemeClr>
                    </a:solidFill>
                  </a:tcPr>
                </a:tc>
              </a:tr>
              <a:tr h="483102">
                <a:tc>
                  <a:txBody>
                    <a:bodyPr/>
                    <a:lstStyle/>
                    <a:p>
                      <a:pPr algn="l" rtl="0" fontAlgn="b"/>
                      <a:r>
                        <a:rPr lang="ru-RU" sz="1200" u="none" strike="noStrike" dirty="0">
                          <a:effectLst/>
                        </a:rPr>
                        <a:t>Целевые средства на оплату медицинской помощи по базовой программе ОМС</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44 308 660,56</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34 544 443,42</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57</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40</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200" u="none" strike="noStrike">
                          <a:effectLst/>
                        </a:rPr>
                        <a:t>114 834 626,96</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3102">
                <a:tc>
                  <a:txBody>
                    <a:bodyPr/>
                    <a:lstStyle/>
                    <a:p>
                      <a:pPr algn="l" rtl="0" fontAlgn="b"/>
                      <a:r>
                        <a:rPr lang="ru-RU" sz="1200" u="none" strike="noStrike" dirty="0">
                          <a:effectLst/>
                        </a:rPr>
                        <a:t>Целевые средства  на оплату медицинской помощи (сверх базовой программы ОМС)</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761 067,92</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84 750,00</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20</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 </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63785">
                <a:tc>
                  <a:txBody>
                    <a:bodyPr/>
                    <a:lstStyle/>
                    <a:p>
                      <a:pPr algn="l" rtl="0" fontAlgn="b"/>
                      <a:r>
                        <a:rPr lang="ru-RU" sz="1200" u="none" strike="noStrike">
                          <a:effectLst/>
                        </a:rPr>
                        <a:t>Целевые средства финансового обеспечения дополнительного финансирования базовой программы ОМС</a:t>
                      </a:r>
                      <a:endParaRPr lang="ru-RU" sz="12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4</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 </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45778">
                <a:tc>
                  <a:txBody>
                    <a:bodyPr/>
                    <a:lstStyle/>
                    <a:p>
                      <a:pPr algn="l" rtl="0" fontAlgn="b"/>
                      <a:r>
                        <a:rPr lang="ru-RU" sz="1200" u="none" strike="noStrike" dirty="0">
                          <a:effectLst/>
                        </a:rPr>
                        <a:t>Целевые средства НСЗ на финансовое обеспечение мероприятий</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12</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 </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47945">
                <a:tc>
                  <a:txBody>
                    <a:bodyPr/>
                    <a:lstStyle/>
                    <a:p>
                      <a:pPr algn="l" rtl="0" fontAlgn="b"/>
                      <a:r>
                        <a:rPr lang="ru-RU" sz="1200" u="none" strike="noStrike">
                          <a:effectLst/>
                        </a:rPr>
                        <a:t>Целевые средства на софинансирование расходов медицинских организаций на оплату труда врачей и среднего медицинского персонала </a:t>
                      </a:r>
                      <a:endParaRPr lang="ru-RU" sz="12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16 760 568,87</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861 815,55</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14</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4</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200" u="none" strike="noStrike" dirty="0">
                          <a:effectLst/>
                        </a:rPr>
                        <a:t>1 196 490,19</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33367">
                <a:tc>
                  <a:txBody>
                    <a:bodyPr/>
                    <a:lstStyle/>
                    <a:p>
                      <a:pPr algn="l" rtl="0" fontAlgn="b"/>
                      <a:r>
                        <a:rPr lang="ru-RU" sz="1200" u="none" strike="noStrike" dirty="0">
                          <a:effectLst/>
                        </a:rPr>
                        <a:t>Целевые средства на финансовое обеспечение осуществления денежных выплат стимулирующего характера медицинским работникам за выявление онкологических заболеваний в ходе проведения диспансеризации и профилактических медицинских осмотров населения </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14</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 </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200" u="none" strike="noStrike" dirty="0">
                          <a:effectLst/>
                        </a:rPr>
                        <a:t> </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65297">
                <a:tc>
                  <a:txBody>
                    <a:bodyPr/>
                    <a:lstStyle/>
                    <a:p>
                      <a:pPr algn="l" rtl="0" fontAlgn="b"/>
                      <a:r>
                        <a:rPr lang="ru-RU" sz="1200" u="none" strike="noStrike">
                          <a:effectLst/>
                        </a:rPr>
                        <a:t>Итого</a:t>
                      </a:r>
                      <a:endParaRPr lang="ru-RU" sz="12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61 830 297,35</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35 491 008,97</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57</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40</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200" u="none" strike="noStrike" dirty="0">
                          <a:effectLst/>
                        </a:rPr>
                        <a:t>116 031 117,15</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35792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558280" y="82797"/>
            <a:ext cx="8585720" cy="338554"/>
          </a:xfrm>
          <a:prstGeom prst="rect">
            <a:avLst/>
          </a:prstGeom>
        </p:spPr>
        <p:txBody>
          <a:bodyPr wrap="square">
            <a:spAutoFit/>
          </a:bodyPr>
          <a:lstStyle/>
          <a:p>
            <a:pPr algn="ctr"/>
            <a:r>
              <a:rPr lang="ru-RU" sz="1600" b="1" dirty="0" smtClean="0">
                <a:solidFill>
                  <a:schemeClr val="accent1">
                    <a:lumMod val="75000"/>
                  </a:schemeClr>
                </a:solidFill>
              </a:rPr>
              <a:t>Результаты контрольно-ревизионной деятельности</a:t>
            </a:r>
            <a:endParaRPr lang="ru-RU" sz="1600" b="1" dirty="0">
              <a:solidFill>
                <a:schemeClr val="accent1">
                  <a:lumMod val="75000"/>
                </a:schemeClr>
              </a:solidFill>
            </a:endParaRPr>
          </a:p>
        </p:txBody>
      </p:sp>
      <p:pic>
        <p:nvPicPr>
          <p:cNvPr id="15" name="Picture 3" descr="эмблема1 ТФОМС копия"/>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8182"/>
            <a:ext cx="728243" cy="71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Таблица 7"/>
          <p:cNvGraphicFramePr>
            <a:graphicFrameLocks noGrp="1"/>
          </p:cNvGraphicFramePr>
          <p:nvPr>
            <p:extLst>
              <p:ext uri="{D42A27DB-BD31-4B8C-83A1-F6EECF244321}">
                <p14:modId xmlns:p14="http://schemas.microsoft.com/office/powerpoint/2010/main" val="452110904"/>
              </p:ext>
            </p:extLst>
          </p:nvPr>
        </p:nvGraphicFramePr>
        <p:xfrm>
          <a:off x="349221" y="1484784"/>
          <a:ext cx="8635221" cy="3413760"/>
        </p:xfrm>
        <a:graphic>
          <a:graphicData uri="http://schemas.openxmlformats.org/drawingml/2006/table">
            <a:tbl>
              <a:tblPr>
                <a:tableStyleId>{5C22544A-7EE6-4342-B048-85BDC9FD1C3A}</a:tableStyleId>
              </a:tblPr>
              <a:tblGrid>
                <a:gridCol w="3252227"/>
                <a:gridCol w="1233603"/>
                <a:gridCol w="1403310"/>
                <a:gridCol w="1741190"/>
                <a:gridCol w="1004891"/>
              </a:tblGrid>
              <a:tr h="521293">
                <a:tc>
                  <a:txBody>
                    <a:bodyPr/>
                    <a:lstStyle/>
                    <a:p>
                      <a:pPr algn="l" rtl="0" fontAlgn="b"/>
                      <a:r>
                        <a:rPr lang="ru-RU" sz="1400" u="none" strike="noStrike" dirty="0">
                          <a:effectLst/>
                        </a:rPr>
                        <a:t> </a:t>
                      </a:r>
                      <a:endParaRPr lang="ru-RU" sz="1400" b="0" i="0" u="none" strike="noStrike" dirty="0">
                        <a:solidFill>
                          <a:srgbClr val="FFFFFF"/>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l" rtl="0" fontAlgn="b"/>
                      <a:r>
                        <a:rPr lang="ru-RU" sz="1400" u="none" strike="noStrike" dirty="0">
                          <a:effectLst/>
                        </a:rPr>
                        <a:t>количество проверенных МО </a:t>
                      </a:r>
                      <a:endParaRPr lang="ru-RU" sz="1400" b="0" i="0" u="none" strike="noStrike" dirty="0">
                        <a:solidFill>
                          <a:srgbClr val="FFFFFF"/>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l" rtl="0" fontAlgn="b"/>
                      <a:r>
                        <a:rPr lang="ru-RU" sz="1400" u="none" strike="noStrike" dirty="0">
                          <a:effectLst/>
                        </a:rPr>
                        <a:t>Количество МО, где выявлено нецелевое использование средств</a:t>
                      </a:r>
                      <a:endParaRPr lang="ru-RU" sz="1400" b="0" i="0" u="none" strike="noStrike" dirty="0">
                        <a:solidFill>
                          <a:srgbClr val="FFFFFF"/>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l" rtl="0" fontAlgn="b"/>
                      <a:r>
                        <a:rPr lang="ru-RU" sz="1400" u="none" strike="noStrike" dirty="0">
                          <a:effectLst/>
                        </a:rPr>
                        <a:t>общая сумма нецелевого использования средств (руб.)</a:t>
                      </a:r>
                      <a:endParaRPr lang="ru-RU" sz="1400" b="0" i="0" u="none" strike="noStrike" dirty="0">
                        <a:solidFill>
                          <a:srgbClr val="FFFFFF"/>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l" rtl="0" fontAlgn="b"/>
                      <a:r>
                        <a:rPr lang="ru-RU" sz="1400" u="none" strike="noStrike" dirty="0">
                          <a:effectLst/>
                        </a:rPr>
                        <a:t>доля , </a:t>
                      </a:r>
                      <a:r>
                        <a:rPr lang="ru-RU" sz="1400" u="none" strike="noStrike" dirty="0" smtClean="0">
                          <a:effectLst/>
                        </a:rPr>
                        <a:t> </a:t>
                      </a:r>
                      <a:r>
                        <a:rPr lang="ru-RU" sz="1400" u="none" strike="noStrike" dirty="0">
                          <a:effectLst/>
                        </a:rPr>
                        <a:t>%</a:t>
                      </a:r>
                      <a:endParaRPr lang="ru-RU" sz="1400" b="0" i="0" u="none" strike="noStrike" dirty="0">
                        <a:solidFill>
                          <a:srgbClr val="FFFFFF"/>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173764">
                <a:tc>
                  <a:txBody>
                    <a:bodyPr/>
                    <a:lstStyle/>
                    <a:p>
                      <a:pPr algn="l" rtl="0" fontAlgn="b"/>
                      <a:r>
                        <a:rPr lang="ru-RU" sz="1400" u="none" strike="noStrike" dirty="0">
                          <a:effectLst/>
                        </a:rPr>
                        <a:t>МО северной группы районов</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5</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5</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4 165 376,81</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a:effectLst/>
                        </a:rPr>
                        <a:t>3,59%</a:t>
                      </a:r>
                      <a:endParaRPr lang="ru-RU"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3764">
                <a:tc>
                  <a:txBody>
                    <a:bodyPr/>
                    <a:lstStyle/>
                    <a:p>
                      <a:pPr algn="l" rtl="0" fontAlgn="b"/>
                      <a:r>
                        <a:rPr lang="ru-RU" sz="1400" u="none" strike="noStrike" dirty="0">
                          <a:effectLst/>
                        </a:rPr>
                        <a:t>МО вилюйской группы районов</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4</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3</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3 421 019,79</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2,95%</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3764">
                <a:tc>
                  <a:txBody>
                    <a:bodyPr/>
                    <a:lstStyle/>
                    <a:p>
                      <a:pPr algn="l" rtl="0" fontAlgn="b"/>
                      <a:r>
                        <a:rPr lang="ru-RU" sz="1400" u="none" strike="noStrike" dirty="0">
                          <a:effectLst/>
                        </a:rPr>
                        <a:t>МО центральной группы районов</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a:effectLst/>
                        </a:rPr>
                        <a:t>3</a:t>
                      </a:r>
                      <a:endParaRPr lang="ru-RU"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3</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4 851 909,50</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4,18%</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3764">
                <a:tc>
                  <a:txBody>
                    <a:bodyPr/>
                    <a:lstStyle/>
                    <a:p>
                      <a:pPr algn="l" rtl="0" fontAlgn="b"/>
                      <a:r>
                        <a:rPr lang="ru-RU" sz="1400" u="none" strike="noStrike" dirty="0">
                          <a:effectLst/>
                        </a:rPr>
                        <a:t>МО заречной группы районов</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5</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a:effectLst/>
                        </a:rPr>
                        <a:t>4</a:t>
                      </a:r>
                      <a:endParaRPr lang="ru-RU"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964 927,41</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0,83%</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3764">
                <a:tc>
                  <a:txBody>
                    <a:bodyPr/>
                    <a:lstStyle/>
                    <a:p>
                      <a:pPr algn="l" rtl="0" fontAlgn="b"/>
                      <a:r>
                        <a:rPr lang="ru-RU" sz="1400" u="none" strike="noStrike" dirty="0">
                          <a:effectLst/>
                        </a:rPr>
                        <a:t>МО промышленной группы районов</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a:effectLst/>
                        </a:rPr>
                        <a:t>5</a:t>
                      </a:r>
                      <a:endParaRPr lang="ru-RU"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5</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2 056 250,86</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1,77%</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3764">
                <a:tc>
                  <a:txBody>
                    <a:bodyPr/>
                    <a:lstStyle/>
                    <a:p>
                      <a:pPr algn="l" rtl="0" fontAlgn="b"/>
                      <a:r>
                        <a:rPr lang="ru-RU" sz="1400" u="none" strike="noStrike" dirty="0">
                          <a:effectLst/>
                        </a:rPr>
                        <a:t>МО республиканские</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a:effectLst/>
                        </a:rPr>
                        <a:t>8</a:t>
                      </a:r>
                      <a:endParaRPr lang="ru-RU"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a:effectLst/>
                        </a:rPr>
                        <a:t>7</a:t>
                      </a:r>
                      <a:endParaRPr lang="ru-RU"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96 242 540,07</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82,95%</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3764">
                <a:tc>
                  <a:txBody>
                    <a:bodyPr/>
                    <a:lstStyle/>
                    <a:p>
                      <a:pPr algn="l" rtl="0" fontAlgn="b"/>
                      <a:r>
                        <a:rPr lang="ru-RU" sz="1400" u="none" strike="noStrike" dirty="0">
                          <a:effectLst/>
                        </a:rPr>
                        <a:t>МО </a:t>
                      </a:r>
                      <a:r>
                        <a:rPr lang="ru-RU" sz="1400" u="none" strike="noStrike" dirty="0" err="1">
                          <a:effectLst/>
                        </a:rPr>
                        <a:t>г.Якутска</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5</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5</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3 126 237,97</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2,69%</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3764">
                <a:tc>
                  <a:txBody>
                    <a:bodyPr/>
                    <a:lstStyle/>
                    <a:p>
                      <a:pPr algn="l" rtl="0" fontAlgn="b"/>
                      <a:r>
                        <a:rPr lang="ru-RU" sz="1400" u="none" strike="noStrike" dirty="0">
                          <a:effectLst/>
                        </a:rPr>
                        <a:t>МО ведомственные</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4</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3</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168 805,00</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0,15%</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9335">
                <a:tc>
                  <a:txBody>
                    <a:bodyPr/>
                    <a:lstStyle/>
                    <a:p>
                      <a:pPr algn="l" rtl="0" fontAlgn="b"/>
                      <a:r>
                        <a:rPr lang="ru-RU" sz="1400" u="none" strike="noStrike" dirty="0">
                          <a:effectLst/>
                        </a:rPr>
                        <a:t>МО федеральные</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4</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a:effectLst/>
                        </a:rPr>
                        <a:t>2</a:t>
                      </a:r>
                      <a:endParaRPr lang="ru-RU"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912 625,81</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0,79%</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3764">
                <a:tc>
                  <a:txBody>
                    <a:bodyPr/>
                    <a:lstStyle/>
                    <a:p>
                      <a:pPr algn="l" rtl="0" fontAlgn="b"/>
                      <a:r>
                        <a:rPr lang="ru-RU" sz="1400" u="none" strike="noStrike" dirty="0">
                          <a:effectLst/>
                        </a:rPr>
                        <a:t>МО иной формы собственности</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14</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3</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121 423,93</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0,10%</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3764">
                <a:tc>
                  <a:txBody>
                    <a:bodyPr/>
                    <a:lstStyle/>
                    <a:p>
                      <a:pPr algn="l" rtl="0" fontAlgn="b"/>
                      <a:r>
                        <a:rPr lang="ru-RU" sz="1400" u="none" strike="noStrike">
                          <a:effectLst/>
                        </a:rPr>
                        <a:t>итого:</a:t>
                      </a:r>
                      <a:endParaRPr lang="ru-RU"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57</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ru-RU" sz="1400" u="none" strike="noStrike" dirty="0">
                          <a:effectLst/>
                        </a:rPr>
                        <a:t>40</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a:effectLst/>
                        </a:rPr>
                        <a:t>116 031 117,15</a:t>
                      </a:r>
                      <a:endParaRPr lang="ru-RU"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ru-RU" sz="1400" u="none" strike="noStrike" dirty="0">
                          <a:effectLst/>
                        </a:rPr>
                        <a:t>100,00%</a:t>
                      </a:r>
                      <a:endParaRPr lang="ru-RU"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125150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835696" y="230425"/>
            <a:ext cx="6048672" cy="369332"/>
          </a:xfrm>
          <a:prstGeom prst="rect">
            <a:avLst/>
          </a:prstGeom>
          <a:noFill/>
        </p:spPr>
        <p:txBody>
          <a:bodyPr wrap="square" rtlCol="0">
            <a:spAutoFit/>
          </a:bodyPr>
          <a:lstStyle/>
          <a:p>
            <a:pPr algn="ctr"/>
            <a:r>
              <a:rPr lang="sah-RU" b="1" dirty="0" smtClean="0">
                <a:solidFill>
                  <a:schemeClr val="tx2">
                    <a:lumMod val="60000"/>
                    <a:lumOff val="40000"/>
                  </a:schemeClr>
                </a:solidFill>
              </a:rPr>
              <a:t>Структура нарушений по источникам финансирования</a:t>
            </a:r>
            <a:endParaRPr lang="ru-RU" b="1" dirty="0">
              <a:solidFill>
                <a:schemeClr val="tx2">
                  <a:lumMod val="60000"/>
                  <a:lumOff val="40000"/>
                </a:schemeClr>
              </a:solidFill>
            </a:endParaRPr>
          </a:p>
        </p:txBody>
      </p:sp>
      <p:pic>
        <p:nvPicPr>
          <p:cNvPr id="5" name="Picture 3" descr="эмблема1 ТФОМС копия"/>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906"/>
            <a:ext cx="630937" cy="618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Диаграмма 6"/>
          <p:cNvGraphicFramePr>
            <a:graphicFrameLocks/>
          </p:cNvGraphicFramePr>
          <p:nvPr>
            <p:extLst>
              <p:ext uri="{D42A27DB-BD31-4B8C-83A1-F6EECF244321}">
                <p14:modId xmlns:p14="http://schemas.microsoft.com/office/powerpoint/2010/main" val="1145509221"/>
              </p:ext>
            </p:extLst>
          </p:nvPr>
        </p:nvGraphicFramePr>
        <p:xfrm>
          <a:off x="632286" y="1167852"/>
          <a:ext cx="8116178" cy="2901257"/>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11560" y="793651"/>
            <a:ext cx="3401511" cy="307777"/>
          </a:xfrm>
          <a:prstGeom prst="rect">
            <a:avLst/>
          </a:prstGeom>
          <a:noFill/>
        </p:spPr>
        <p:txBody>
          <a:bodyPr wrap="square" rtlCol="0">
            <a:spAutoFit/>
          </a:bodyPr>
          <a:lstStyle/>
          <a:p>
            <a:r>
              <a:rPr lang="sah-RU" sz="1400" b="1" dirty="0" smtClean="0">
                <a:solidFill>
                  <a:srgbClr val="FF0000"/>
                </a:solidFill>
              </a:rPr>
              <a:t>Средства базовой программы ОМС </a:t>
            </a:r>
            <a:endParaRPr lang="ru-RU" sz="1400" b="1" dirty="0">
              <a:solidFill>
                <a:srgbClr val="FF0000"/>
              </a:solidFill>
            </a:endParaRPr>
          </a:p>
        </p:txBody>
      </p:sp>
      <p:graphicFrame>
        <p:nvGraphicFramePr>
          <p:cNvPr id="10" name="Таблица 9"/>
          <p:cNvGraphicFramePr>
            <a:graphicFrameLocks noGrp="1"/>
          </p:cNvGraphicFramePr>
          <p:nvPr>
            <p:extLst>
              <p:ext uri="{D42A27DB-BD31-4B8C-83A1-F6EECF244321}">
                <p14:modId xmlns:p14="http://schemas.microsoft.com/office/powerpoint/2010/main" val="3892755217"/>
              </p:ext>
            </p:extLst>
          </p:nvPr>
        </p:nvGraphicFramePr>
        <p:xfrm>
          <a:off x="810449" y="4653136"/>
          <a:ext cx="7793999" cy="1632992"/>
        </p:xfrm>
        <a:graphic>
          <a:graphicData uri="http://schemas.openxmlformats.org/drawingml/2006/table">
            <a:tbl>
              <a:tblPr>
                <a:tableStyleId>{5C22544A-7EE6-4342-B048-85BDC9FD1C3A}</a:tableStyleId>
              </a:tblPr>
              <a:tblGrid>
                <a:gridCol w="5413860"/>
                <a:gridCol w="1141833"/>
                <a:gridCol w="1238306"/>
              </a:tblGrid>
              <a:tr h="190500">
                <a:tc>
                  <a:txBody>
                    <a:bodyPr/>
                    <a:lstStyle/>
                    <a:p>
                      <a:pPr algn="l" fontAlgn="b"/>
                      <a:r>
                        <a:rPr lang="ru-RU" sz="1200" u="none" strike="noStrike" dirty="0">
                          <a:effectLst/>
                        </a:rPr>
                        <a:t>вид </a:t>
                      </a:r>
                      <a:r>
                        <a:rPr lang="ru-RU" sz="1200" u="none" strike="noStrike" dirty="0" smtClean="0">
                          <a:effectLst/>
                        </a:rPr>
                        <a:t>нарушения в использовании средств НСЗ на </a:t>
                      </a:r>
                      <a:r>
                        <a:rPr lang="ru-RU" sz="1200" u="none" strike="noStrike" dirty="0" err="1" smtClean="0">
                          <a:effectLst/>
                        </a:rPr>
                        <a:t>софинансирование</a:t>
                      </a:r>
                      <a:r>
                        <a:rPr lang="ru-RU" sz="1200" u="none" strike="noStrike" dirty="0" smtClean="0">
                          <a:effectLst/>
                        </a:rPr>
                        <a:t> оплаты труда</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b"/>
                      <a:r>
                        <a:rPr lang="ru-RU" sz="1200" u="none" strike="noStrike" dirty="0">
                          <a:effectLst/>
                        </a:rPr>
                        <a:t>сумма</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b"/>
                      <a:r>
                        <a:rPr lang="ru-RU" sz="1200" u="none" strike="noStrike" dirty="0">
                          <a:effectLst/>
                        </a:rPr>
                        <a:t>доля, %</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250676">
                <a:tc>
                  <a:txBody>
                    <a:bodyPr/>
                    <a:lstStyle/>
                    <a:p>
                      <a:pPr algn="l" fontAlgn="b"/>
                      <a:r>
                        <a:rPr lang="ru-RU" sz="1200" u="none" strike="noStrike" dirty="0">
                          <a:effectLst/>
                        </a:rPr>
                        <a:t>использование средств </a:t>
                      </a:r>
                      <a:r>
                        <a:rPr lang="ru-RU" sz="1200" u="none" strike="noStrike" dirty="0" smtClean="0">
                          <a:effectLst/>
                        </a:rPr>
                        <a:t>в отсутствие </a:t>
                      </a:r>
                      <a:r>
                        <a:rPr lang="ru-RU" sz="1200" u="none" strike="noStrike" dirty="0">
                          <a:effectLst/>
                        </a:rPr>
                        <a:t>прироста </a:t>
                      </a:r>
                      <a:r>
                        <a:rPr lang="ru-RU" sz="1200" u="none" strike="noStrike" dirty="0" smtClean="0">
                          <a:effectLst/>
                        </a:rPr>
                        <a:t> численности</a:t>
                      </a:r>
                      <a:r>
                        <a:rPr lang="ru-RU" sz="1200" u="none" strike="noStrike" baseline="0" dirty="0" smtClean="0">
                          <a:effectLst/>
                        </a:rPr>
                        <a:t> медработников</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rPr>
                        <a:t>715 351,60</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rPr>
                        <a:t>59,8%</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10816">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ru-RU" sz="1200" u="none" strike="noStrike" dirty="0">
                          <a:effectLst/>
                        </a:rPr>
                        <a:t>неправомерно использовано на оплату труда </a:t>
                      </a:r>
                      <a:r>
                        <a:rPr lang="ru-RU" sz="1200" u="none" strike="noStrike" dirty="0" smtClean="0">
                          <a:effectLst/>
                        </a:rPr>
                        <a:t>медицинских работников, </a:t>
                      </a:r>
                      <a:r>
                        <a:rPr lang="ru-RU" sz="1200" u="none" strike="noStrike" dirty="0">
                          <a:effectLst/>
                        </a:rPr>
                        <a:t>временно принятого по </a:t>
                      </a:r>
                      <a:r>
                        <a:rPr lang="ru-RU" sz="1200" u="none" strike="noStrike" dirty="0" smtClean="0">
                          <a:effectLst/>
                        </a:rPr>
                        <a:t>договору ГПХ,  а также не оказывающему медицинскую помощь (районный педиатр)</a:t>
                      </a:r>
                      <a:endParaRPr lang="ru-RU" sz="1200" b="0" i="0" u="none" strike="noStrike" dirty="0" smtClean="0">
                        <a:solidFill>
                          <a:srgbClr val="000000"/>
                        </a:solidFill>
                        <a:effectLst/>
                        <a:latin typeface="+mn-lt"/>
                      </a:endParaRPr>
                    </a:p>
                    <a:p>
                      <a:pPr algn="l" fontAlgn="b"/>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b="0" i="0" u="none" strike="noStrike" dirty="0" smtClean="0">
                          <a:solidFill>
                            <a:srgbClr val="000000"/>
                          </a:solidFill>
                          <a:effectLst/>
                          <a:latin typeface="Calibri"/>
                        </a:rPr>
                        <a:t>477 6983,16</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smtClean="0">
                          <a:effectLst/>
                        </a:rPr>
                        <a:t>39,9%</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0500">
                <a:tc>
                  <a:txBody>
                    <a:bodyPr/>
                    <a:lstStyle/>
                    <a:p>
                      <a:pPr algn="l" fontAlgn="b"/>
                      <a:r>
                        <a:rPr lang="ru-RU" sz="1200" u="none" strike="noStrike" dirty="0">
                          <a:effectLst/>
                        </a:rPr>
                        <a:t>излишне начислено</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rPr>
                        <a:t>3 440,43</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rPr>
                        <a:t>0,3%</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0500">
                <a:tc>
                  <a:txBody>
                    <a:bodyPr/>
                    <a:lstStyle/>
                    <a:p>
                      <a:pPr algn="l" fontAlgn="b"/>
                      <a:r>
                        <a:rPr lang="ru-RU" sz="1200" u="none" strike="noStrike">
                          <a:effectLst/>
                        </a:rPr>
                        <a:t>Итого:</a:t>
                      </a:r>
                      <a:endParaRPr lang="ru-RU" sz="12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rPr>
                        <a:t>1 196 490,19</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rPr>
                        <a:t>100,0%</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74405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63688" y="440402"/>
            <a:ext cx="6336704" cy="369332"/>
          </a:xfrm>
          <a:prstGeom prst="rect">
            <a:avLst/>
          </a:prstGeom>
          <a:noFill/>
        </p:spPr>
        <p:txBody>
          <a:bodyPr wrap="square" rtlCol="0">
            <a:spAutoFit/>
          </a:bodyPr>
          <a:lstStyle/>
          <a:p>
            <a:r>
              <a:rPr lang="sah-RU" b="1" dirty="0" smtClean="0">
                <a:solidFill>
                  <a:schemeClr val="tx2">
                    <a:lumMod val="60000"/>
                    <a:lumOff val="40000"/>
                  </a:schemeClr>
                </a:solidFill>
              </a:rPr>
              <a:t>Структура нарушений в разрезе статей (подстатей) КОСГУ</a:t>
            </a:r>
            <a:endParaRPr lang="ru-RU" b="1" dirty="0">
              <a:solidFill>
                <a:schemeClr val="tx2">
                  <a:lumMod val="60000"/>
                  <a:lumOff val="40000"/>
                </a:schemeClr>
              </a:solidFill>
            </a:endParaRPr>
          </a:p>
        </p:txBody>
      </p:sp>
      <p:pic>
        <p:nvPicPr>
          <p:cNvPr id="3" name="Picture 3" descr="эмблема1 ТФОМС копия"/>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16632"/>
            <a:ext cx="779240" cy="693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Таблица 1"/>
          <p:cNvGraphicFramePr>
            <a:graphicFrameLocks noGrp="1"/>
          </p:cNvGraphicFramePr>
          <p:nvPr>
            <p:extLst>
              <p:ext uri="{D42A27DB-BD31-4B8C-83A1-F6EECF244321}">
                <p14:modId xmlns:p14="http://schemas.microsoft.com/office/powerpoint/2010/main" val="122374482"/>
              </p:ext>
            </p:extLst>
          </p:nvPr>
        </p:nvGraphicFramePr>
        <p:xfrm>
          <a:off x="395536" y="1158875"/>
          <a:ext cx="8352928" cy="5158049"/>
        </p:xfrm>
        <a:graphic>
          <a:graphicData uri="http://schemas.openxmlformats.org/drawingml/2006/table">
            <a:tbl>
              <a:tblPr>
                <a:tableStyleId>{5C22544A-7EE6-4342-B048-85BDC9FD1C3A}</a:tableStyleId>
              </a:tblPr>
              <a:tblGrid>
                <a:gridCol w="936104"/>
                <a:gridCol w="5184576"/>
                <a:gridCol w="1126176"/>
                <a:gridCol w="1106072"/>
              </a:tblGrid>
              <a:tr h="130206">
                <a:tc>
                  <a:txBody>
                    <a:bodyPr/>
                    <a:lstStyle/>
                    <a:p>
                      <a:pPr algn="ctr" rtl="0" fontAlgn="ctr"/>
                      <a:r>
                        <a:rPr lang="ru-RU" sz="1200" u="none" strike="noStrike" dirty="0">
                          <a:effectLst/>
                        </a:rPr>
                        <a:t>КОСГУ</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rtl="0" fontAlgn="ctr"/>
                      <a:r>
                        <a:rPr lang="ru-RU" sz="1200" u="none" strike="noStrike" dirty="0">
                          <a:effectLst/>
                        </a:rPr>
                        <a:t>Наименование </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rtl="0" fontAlgn="ctr"/>
                      <a:r>
                        <a:rPr lang="ru-RU" sz="1200" u="none" strike="noStrike" dirty="0">
                          <a:effectLst/>
                        </a:rPr>
                        <a:t>сумма</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rtl="0" fontAlgn="b"/>
                      <a:r>
                        <a:rPr lang="ru-RU" sz="1200" u="none" strike="noStrike" dirty="0">
                          <a:effectLst/>
                        </a:rPr>
                        <a:t>%</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260412">
                <a:tc>
                  <a:txBody>
                    <a:bodyPr/>
                    <a:lstStyle/>
                    <a:p>
                      <a:pPr algn="ctr" rtl="0" fontAlgn="ctr"/>
                      <a:r>
                        <a:rPr lang="ru-RU" sz="1200" u="none" strike="noStrike" dirty="0">
                          <a:effectLst/>
                        </a:rPr>
                        <a:t>211+213</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rtl="0" fontAlgn="ctr"/>
                      <a:r>
                        <a:rPr lang="ru-RU" sz="1200" u="none" strike="noStrike" dirty="0">
                          <a:effectLst/>
                        </a:rPr>
                        <a:t>Заработная плата</a:t>
                      </a:r>
                      <a:r>
                        <a:rPr lang="ru-RU" sz="1200" u="none" strike="noStrike" dirty="0" smtClean="0">
                          <a:effectLst/>
                        </a:rPr>
                        <a:t>, начисления </a:t>
                      </a:r>
                      <a:r>
                        <a:rPr lang="ru-RU" sz="1200" u="none" strike="noStrike" dirty="0">
                          <a:effectLst/>
                        </a:rPr>
                        <a:t>на выплаты по оплате труда</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rtl="0" fontAlgn="ctr"/>
                      <a:r>
                        <a:rPr lang="ru-RU" sz="1200" u="none" strike="noStrike" dirty="0">
                          <a:effectLst/>
                        </a:rPr>
                        <a:t>13 773 605,17</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rtl="0" fontAlgn="ctr"/>
                      <a:r>
                        <a:rPr lang="ru-RU" sz="1200" u="none" strike="noStrike" dirty="0">
                          <a:effectLst/>
                        </a:rPr>
                        <a:t>11,87%</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260412">
                <a:tc>
                  <a:txBody>
                    <a:bodyPr/>
                    <a:lstStyle/>
                    <a:p>
                      <a:pPr algn="ctr" rtl="0" fontAlgn="ctr"/>
                      <a:r>
                        <a:rPr lang="ru-RU" sz="1200" u="none" strike="noStrike">
                          <a:effectLst/>
                        </a:rPr>
                        <a:t>212</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dirty="0">
                          <a:effectLst/>
                        </a:rPr>
                        <a:t>Прочие несоциальные выплаты персоналу в денежной форме</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a:effectLst/>
                        </a:rPr>
                        <a:t>377 334,00</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0,33%</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0412">
                <a:tc>
                  <a:txBody>
                    <a:bodyPr/>
                    <a:lstStyle/>
                    <a:p>
                      <a:pPr algn="ctr" rtl="0" fontAlgn="ctr"/>
                      <a:r>
                        <a:rPr lang="ru-RU" sz="1200" u="none" strike="noStrike">
                          <a:effectLst/>
                        </a:rPr>
                        <a:t>214</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dirty="0">
                          <a:effectLst/>
                        </a:rPr>
                        <a:t>Прочие несоциальные выплаты персоналу в натуральной форме</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a:effectLst/>
                        </a:rPr>
                        <a:t>1 201 341,50</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1,04%</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0206">
                <a:tc>
                  <a:txBody>
                    <a:bodyPr/>
                    <a:lstStyle/>
                    <a:p>
                      <a:pPr algn="ctr" rtl="0" fontAlgn="ctr"/>
                      <a:r>
                        <a:rPr lang="ru-RU" sz="1200" u="none" strike="noStrike">
                          <a:effectLst/>
                        </a:rPr>
                        <a:t>222</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dirty="0">
                          <a:effectLst/>
                        </a:rPr>
                        <a:t>Транспортные услуги</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dirty="0">
                          <a:effectLst/>
                        </a:rPr>
                        <a:t>131 873,00</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0,11%</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0206">
                <a:tc>
                  <a:txBody>
                    <a:bodyPr/>
                    <a:lstStyle/>
                    <a:p>
                      <a:pPr algn="ctr" rtl="0" fontAlgn="ctr"/>
                      <a:r>
                        <a:rPr lang="ru-RU" sz="1200" u="none" strike="noStrike">
                          <a:effectLst/>
                        </a:rPr>
                        <a:t>223</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dirty="0">
                          <a:effectLst/>
                        </a:rPr>
                        <a:t>Коммунальные услуги</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dirty="0">
                          <a:effectLst/>
                        </a:rPr>
                        <a:t>986 470,90</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a:effectLst/>
                        </a:rPr>
                        <a:t>0,85%</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20824">
                <a:tc>
                  <a:txBody>
                    <a:bodyPr/>
                    <a:lstStyle/>
                    <a:p>
                      <a:pPr algn="ctr" rtl="0" fontAlgn="ctr"/>
                      <a:r>
                        <a:rPr lang="ru-RU" sz="1200" u="none" strike="noStrike" dirty="0">
                          <a:effectLst/>
                        </a:rPr>
                        <a:t>224</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rtl="0" fontAlgn="b"/>
                      <a:r>
                        <a:rPr lang="ru-RU" sz="1200" u="none" strike="noStrike" dirty="0">
                          <a:effectLst/>
                        </a:rPr>
                        <a:t>Арендная плата за пользование имуществом (за исключением земельных участков и других обособленных природных объектов)</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rtl="0" fontAlgn="ctr"/>
                      <a:r>
                        <a:rPr lang="ru-RU" sz="1200" u="none" strike="noStrike" dirty="0">
                          <a:effectLst/>
                        </a:rPr>
                        <a:t>13 730 325,53</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rtl="0" fontAlgn="ctr"/>
                      <a:r>
                        <a:rPr lang="ru-RU" sz="1200" u="none" strike="noStrike" dirty="0">
                          <a:effectLst/>
                        </a:rPr>
                        <a:t>11,83%</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0206">
                <a:tc>
                  <a:txBody>
                    <a:bodyPr/>
                    <a:lstStyle/>
                    <a:p>
                      <a:pPr algn="ctr" rtl="0" fontAlgn="ctr"/>
                      <a:r>
                        <a:rPr lang="ru-RU" sz="1200" u="none" strike="noStrike">
                          <a:effectLst/>
                        </a:rPr>
                        <a:t>225</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a:effectLst/>
                        </a:rPr>
                        <a:t>Работы, услуги по содержанию имущества</a:t>
                      </a:r>
                      <a:endParaRPr lang="ru-RU" sz="12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dirty="0">
                          <a:effectLst/>
                        </a:rPr>
                        <a:t>39 100,93</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0,03%</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0206">
                <a:tc>
                  <a:txBody>
                    <a:bodyPr/>
                    <a:lstStyle/>
                    <a:p>
                      <a:pPr algn="ctr" rtl="0" fontAlgn="ctr"/>
                      <a:r>
                        <a:rPr lang="ru-RU" sz="1200" u="none" strike="noStrike" dirty="0">
                          <a:effectLst/>
                        </a:rPr>
                        <a:t>226</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rtl="0" fontAlgn="b"/>
                      <a:r>
                        <a:rPr lang="ru-RU" sz="1200" u="none" strike="noStrike" dirty="0">
                          <a:effectLst/>
                        </a:rPr>
                        <a:t>Прочие работы, услуги</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rtl="0" fontAlgn="ctr"/>
                      <a:r>
                        <a:rPr lang="ru-RU" sz="1200" u="none" strike="noStrike" dirty="0">
                          <a:effectLst/>
                        </a:rPr>
                        <a:t>8 437 953,11</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rtl="0" fontAlgn="ctr"/>
                      <a:r>
                        <a:rPr lang="ru-RU" sz="1200" u="none" strike="noStrike" dirty="0">
                          <a:effectLst/>
                        </a:rPr>
                        <a:t>7,27%</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0206">
                <a:tc>
                  <a:txBody>
                    <a:bodyPr/>
                    <a:lstStyle/>
                    <a:p>
                      <a:pPr algn="ctr" rtl="0" fontAlgn="ctr"/>
                      <a:r>
                        <a:rPr lang="ru-RU" sz="1200" u="none" strike="noStrike">
                          <a:effectLst/>
                        </a:rPr>
                        <a:t>227</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dirty="0">
                          <a:effectLst/>
                        </a:rPr>
                        <a:t>Страхование</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dirty="0">
                          <a:effectLst/>
                        </a:rPr>
                        <a:t>784 336,02</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0,68%</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0206">
                <a:tc>
                  <a:txBody>
                    <a:bodyPr/>
                    <a:lstStyle/>
                    <a:p>
                      <a:pPr algn="ctr" rtl="0" fontAlgn="ctr"/>
                      <a:r>
                        <a:rPr lang="ru-RU" sz="1200" u="none" strike="noStrike">
                          <a:effectLst/>
                        </a:rPr>
                        <a:t>291</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dirty="0">
                          <a:effectLst/>
                        </a:rPr>
                        <a:t> Налоги, пошлины и сборы</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dirty="0">
                          <a:effectLst/>
                        </a:rPr>
                        <a:t>13 600,00</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0,01%</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90618">
                <a:tc>
                  <a:txBody>
                    <a:bodyPr/>
                    <a:lstStyle/>
                    <a:p>
                      <a:pPr algn="ctr" rtl="0" fontAlgn="ctr"/>
                      <a:r>
                        <a:rPr lang="ru-RU" sz="1200" u="none" strike="noStrike">
                          <a:effectLst/>
                        </a:rPr>
                        <a:t>292</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dirty="0">
                          <a:effectLst/>
                        </a:rPr>
                        <a:t>Штрафы за нарушение законодательства о налогах и сборах, законодательства о страховых взносах</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a:effectLst/>
                        </a:rPr>
                        <a:t>56,02</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0,00%</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0206">
                <a:tc>
                  <a:txBody>
                    <a:bodyPr/>
                    <a:lstStyle/>
                    <a:p>
                      <a:pPr algn="ctr" rtl="0" fontAlgn="ctr"/>
                      <a:r>
                        <a:rPr lang="ru-RU" sz="1200" u="none" strike="noStrike" dirty="0">
                          <a:effectLst/>
                        </a:rPr>
                        <a:t>310</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rtl="0" fontAlgn="b"/>
                      <a:r>
                        <a:rPr lang="ru-RU" sz="1200" u="none" strike="noStrike" dirty="0">
                          <a:effectLst/>
                        </a:rPr>
                        <a:t>Увеличение стоимости основных средств</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rtl="0" fontAlgn="ctr"/>
                      <a:r>
                        <a:rPr lang="ru-RU" sz="1200" u="none" strike="noStrike">
                          <a:effectLst/>
                        </a:rPr>
                        <a:t>61 495 933,67</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rtl="0" fontAlgn="ctr"/>
                      <a:r>
                        <a:rPr lang="ru-RU" sz="1200" u="none" strike="noStrike" dirty="0">
                          <a:effectLst/>
                        </a:rPr>
                        <a:t>53,00%</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90618">
                <a:tc>
                  <a:txBody>
                    <a:bodyPr/>
                    <a:lstStyle/>
                    <a:p>
                      <a:pPr algn="ctr" rtl="0" fontAlgn="ctr"/>
                      <a:r>
                        <a:rPr lang="ru-RU" sz="1200" u="none" strike="noStrike">
                          <a:effectLst/>
                        </a:rPr>
                        <a:t>341</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dirty="0">
                          <a:effectLst/>
                        </a:rPr>
                        <a:t>Увеличение стоимости лекарственных препаратов и материалов, применяемых в медицинских целях</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dirty="0">
                          <a:effectLst/>
                        </a:rPr>
                        <a:t>113 931,42</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0,10%</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0206">
                <a:tc>
                  <a:txBody>
                    <a:bodyPr/>
                    <a:lstStyle/>
                    <a:p>
                      <a:pPr algn="ctr" rtl="0" fontAlgn="ctr"/>
                      <a:r>
                        <a:rPr lang="ru-RU" sz="1200" u="none" strike="noStrike">
                          <a:effectLst/>
                        </a:rPr>
                        <a:t>342</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ru-RU" sz="1200" u="none" strike="noStrike">
                          <a:effectLst/>
                        </a:rPr>
                        <a:t>Увеличение стоимости продуктов питания</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b"/>
                      <a:r>
                        <a:rPr lang="ru-RU" sz="1200" u="none" strike="noStrike">
                          <a:effectLst/>
                        </a:rPr>
                        <a:t>533 687,50</a:t>
                      </a:r>
                      <a:endParaRPr lang="ru-RU" sz="12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0,46%</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29163">
                <a:tc>
                  <a:txBody>
                    <a:bodyPr/>
                    <a:lstStyle/>
                    <a:p>
                      <a:pPr algn="ctr" rtl="0" fontAlgn="ctr"/>
                      <a:r>
                        <a:rPr lang="ru-RU" sz="1200" u="none" strike="noStrike">
                          <a:effectLst/>
                        </a:rPr>
                        <a:t>344</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200" u="none" strike="noStrike">
                          <a:effectLst/>
                        </a:rPr>
                        <a:t>Увеличение стоимости строительных материалов</a:t>
                      </a:r>
                      <a:endParaRPr lang="ru-RU" sz="12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a:effectLst/>
                        </a:rPr>
                        <a:t>15 722,79</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0,01%</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0412">
                <a:tc>
                  <a:txBody>
                    <a:bodyPr/>
                    <a:lstStyle/>
                    <a:p>
                      <a:pPr algn="ctr" rtl="0" fontAlgn="ctr"/>
                      <a:r>
                        <a:rPr lang="ru-RU" sz="1200" u="none" strike="noStrike">
                          <a:effectLst/>
                        </a:rPr>
                        <a:t>346</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a:effectLst/>
                        </a:rPr>
                        <a:t>Увеличение стоимости прочих материальных запасов</a:t>
                      </a:r>
                      <a:endParaRPr lang="ru-RU" sz="12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a:effectLst/>
                        </a:rPr>
                        <a:t>945 908,90</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0,82%</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0412">
                <a:tc>
                  <a:txBody>
                    <a:bodyPr/>
                    <a:lstStyle/>
                    <a:p>
                      <a:pPr algn="ctr" rtl="0" fontAlgn="ctr"/>
                      <a:r>
                        <a:rPr lang="ru-RU" sz="1200" u="none" strike="noStrike" dirty="0">
                          <a:effectLst/>
                        </a:rPr>
                        <a:t>347</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rtl="0" fontAlgn="b"/>
                      <a:r>
                        <a:rPr lang="ru-RU" sz="1200" u="none" strike="noStrike" dirty="0">
                          <a:effectLst/>
                        </a:rPr>
                        <a:t>Увеличение стоимости материальных запасов для целей капитальных вложений</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rtl="0" fontAlgn="ctr"/>
                      <a:r>
                        <a:rPr lang="ru-RU" sz="1200" u="none" strike="noStrike" dirty="0">
                          <a:effectLst/>
                        </a:rPr>
                        <a:t>13 442 204,19</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rtl="0" fontAlgn="ctr"/>
                      <a:r>
                        <a:rPr lang="ru-RU" sz="1200" u="none" strike="noStrike" dirty="0">
                          <a:effectLst/>
                        </a:rPr>
                        <a:t>11,58%</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90618">
                <a:tc>
                  <a:txBody>
                    <a:bodyPr/>
                    <a:lstStyle/>
                    <a:p>
                      <a:pPr algn="ctr" rtl="0" fontAlgn="ctr"/>
                      <a:r>
                        <a:rPr lang="ru-RU" sz="1200" u="none" strike="noStrike">
                          <a:effectLst/>
                        </a:rPr>
                        <a:t>349</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dirty="0">
                          <a:effectLst/>
                        </a:rPr>
                        <a:t>Увеличение стоимости прочих материальных запасов однократного применения</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a:effectLst/>
                        </a:rPr>
                        <a:t>7 732,50</a:t>
                      </a:r>
                      <a:endParaRPr lang="ru-RU" sz="1200" b="0" i="0" u="none" strike="noStrike">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0,01%</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0206">
                <a:tc>
                  <a:txBody>
                    <a:bodyPr/>
                    <a:lstStyle/>
                    <a:p>
                      <a:pPr algn="l" rtl="0" fontAlgn="b"/>
                      <a:r>
                        <a:rPr lang="ru-RU" sz="1200" u="none" strike="noStrike" dirty="0">
                          <a:effectLst/>
                        </a:rPr>
                        <a:t> </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
                      <a:r>
                        <a:rPr lang="ru-RU" sz="1200" u="none" strike="noStrike" dirty="0">
                          <a:effectLst/>
                        </a:rPr>
                        <a:t>ИТОГО</a:t>
                      </a:r>
                      <a:endParaRPr lang="ru-RU" sz="12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ru-RU" sz="1200" u="none" strike="noStrike" dirty="0">
                          <a:effectLst/>
                        </a:rPr>
                        <a:t>116 031 117,15</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ru-RU" sz="1200" u="none" strike="noStrike" dirty="0">
                          <a:effectLst/>
                        </a:rPr>
                        <a:t>100,00%</a:t>
                      </a:r>
                      <a:endParaRPr lang="ru-RU" sz="1200" b="0" i="0" u="none" strike="noStrike" dirty="0">
                        <a:solidFill>
                          <a:srgbClr val="00000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130733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988840"/>
            <a:ext cx="8715436" cy="418058"/>
          </a:xfrm>
        </p:spPr>
        <p:txBody>
          <a:bodyPr>
            <a:normAutofit/>
          </a:bodyPr>
          <a:lstStyle/>
          <a:p>
            <a:r>
              <a:rPr lang="ru-RU" sz="1200" dirty="0">
                <a:solidFill>
                  <a:schemeClr val="accent1">
                    <a:lumMod val="75000"/>
                  </a:schemeClr>
                </a:solidFill>
              </a:rPr>
              <a:t>На </a:t>
            </a:r>
            <a:r>
              <a:rPr lang="ru-RU" sz="1200" dirty="0" smtClean="0">
                <a:solidFill>
                  <a:schemeClr val="accent1">
                    <a:lumMod val="75000"/>
                  </a:schemeClr>
                </a:solidFill>
              </a:rPr>
              <a:t>31.12.20</a:t>
            </a:r>
            <a:r>
              <a:rPr lang="sah-RU" sz="1200" dirty="0" smtClean="0">
                <a:solidFill>
                  <a:schemeClr val="accent1">
                    <a:lumMod val="75000"/>
                  </a:schemeClr>
                </a:solidFill>
              </a:rPr>
              <a:t>25</a:t>
            </a:r>
            <a:r>
              <a:rPr lang="ru-RU" sz="1200" dirty="0" smtClean="0">
                <a:solidFill>
                  <a:schemeClr val="accent1">
                    <a:lumMod val="75000"/>
                  </a:schemeClr>
                </a:solidFill>
              </a:rPr>
              <a:t>г</a:t>
            </a:r>
            <a:r>
              <a:rPr lang="ru-RU" sz="1200" dirty="0">
                <a:solidFill>
                  <a:schemeClr val="accent1">
                    <a:lumMod val="75000"/>
                  </a:schemeClr>
                </a:solidFill>
              </a:rPr>
              <a:t>. имеются остатки средств, подлежащие перечислению в бюджет ТФОМС РС(Я) у следующих </a:t>
            </a:r>
            <a:r>
              <a:rPr lang="ru-RU" sz="1200" dirty="0" smtClean="0">
                <a:solidFill>
                  <a:schemeClr val="accent1">
                    <a:lumMod val="75000"/>
                  </a:schemeClr>
                </a:solidFill>
              </a:rPr>
              <a:t>организаций:</a:t>
            </a:r>
            <a:endParaRPr lang="ru-RU" sz="1200" dirty="0">
              <a:solidFill>
                <a:schemeClr val="accent1">
                  <a:lumMod val="75000"/>
                </a:schemeClr>
              </a:solidFill>
            </a:endParaRPr>
          </a:p>
        </p:txBody>
      </p:sp>
      <p:sp>
        <p:nvSpPr>
          <p:cNvPr id="4" name="TextBox 3"/>
          <p:cNvSpPr txBox="1"/>
          <p:nvPr/>
        </p:nvSpPr>
        <p:spPr>
          <a:xfrm>
            <a:off x="1547664" y="86607"/>
            <a:ext cx="6696744" cy="369332"/>
          </a:xfrm>
          <a:prstGeom prst="rect">
            <a:avLst/>
          </a:prstGeom>
          <a:noFill/>
        </p:spPr>
        <p:txBody>
          <a:bodyPr wrap="square" rtlCol="0">
            <a:spAutoFit/>
          </a:bodyPr>
          <a:lstStyle/>
          <a:p>
            <a:r>
              <a:rPr lang="ru-RU" b="1" dirty="0" smtClean="0">
                <a:solidFill>
                  <a:schemeClr val="accent1">
                    <a:lumMod val="75000"/>
                  </a:schemeClr>
                </a:solidFill>
              </a:rPr>
              <a:t>Реализация результатов проверок, проведенных в 2025 году</a:t>
            </a:r>
            <a:endParaRPr lang="ru-RU" b="1" dirty="0">
              <a:solidFill>
                <a:schemeClr val="accent1">
                  <a:lumMod val="75000"/>
                </a:schemeClr>
              </a:solidFill>
            </a:endParaRPr>
          </a:p>
        </p:txBody>
      </p:sp>
      <p:pic>
        <p:nvPicPr>
          <p:cNvPr id="9" name="Picture 3" descr="эмблема1 ТФОМС копия"/>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0315" y="44624"/>
            <a:ext cx="707270" cy="693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p:cNvGraphicFramePr>
            <a:graphicFrameLocks noGrp="1"/>
          </p:cNvGraphicFramePr>
          <p:nvPr>
            <p:extLst>
              <p:ext uri="{D42A27DB-BD31-4B8C-83A1-F6EECF244321}">
                <p14:modId xmlns:p14="http://schemas.microsoft.com/office/powerpoint/2010/main" val="3775157270"/>
              </p:ext>
            </p:extLst>
          </p:nvPr>
        </p:nvGraphicFramePr>
        <p:xfrm>
          <a:off x="120314" y="2420882"/>
          <a:ext cx="8952693" cy="4285462"/>
        </p:xfrm>
        <a:graphic>
          <a:graphicData uri="http://schemas.openxmlformats.org/drawingml/2006/table">
            <a:tbl>
              <a:tblPr>
                <a:tableStyleId>{5C22544A-7EE6-4342-B048-85BDC9FD1C3A}</a:tableStyleId>
              </a:tblPr>
              <a:tblGrid>
                <a:gridCol w="291144"/>
                <a:gridCol w="2160690"/>
                <a:gridCol w="852637"/>
                <a:gridCol w="1563169"/>
                <a:gridCol w="1026160"/>
                <a:gridCol w="746892"/>
                <a:gridCol w="959304"/>
                <a:gridCol w="1352697"/>
              </a:tblGrid>
              <a:tr h="157186">
                <a:tc rowSpan="2">
                  <a:txBody>
                    <a:bodyPr/>
                    <a:lstStyle/>
                    <a:p>
                      <a:pPr algn="ctr" fontAlgn="b"/>
                      <a:r>
                        <a:rPr lang="ru-RU" sz="1100" u="none" strike="noStrike" dirty="0">
                          <a:effectLst/>
                          <a:latin typeface="+mn-lt"/>
                        </a:rPr>
                        <a:t> </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ctr"/>
                      <a:r>
                        <a:rPr lang="ru-RU" sz="1100" u="none" strike="noStrike" dirty="0">
                          <a:effectLst/>
                          <a:latin typeface="+mn-lt"/>
                        </a:rPr>
                        <a:t>наименование МО</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ctr"/>
                      <a:r>
                        <a:rPr lang="ru-RU" sz="1100" u="none" strike="noStrike" dirty="0">
                          <a:effectLst/>
                          <a:latin typeface="+mn-lt"/>
                        </a:rPr>
                        <a:t> </a:t>
                      </a:r>
                      <a:endParaRPr lang="ru-RU" sz="1100" b="0" i="0" u="none" strike="noStrike" dirty="0">
                        <a:solidFill>
                          <a:srgbClr val="000000"/>
                        </a:solidFill>
                        <a:effectLst/>
                        <a:latin typeface="+mn-lt"/>
                      </a:endParaRPr>
                    </a:p>
                    <a:p>
                      <a:pPr algn="ctr" fontAlgn="ctr"/>
                      <a:r>
                        <a:rPr lang="ru-RU" sz="1100" u="none" strike="noStrike" dirty="0">
                          <a:effectLst/>
                          <a:latin typeface="+mn-lt"/>
                        </a:rPr>
                        <a:t>акт </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gridSpan="4">
                  <a:txBody>
                    <a:bodyPr/>
                    <a:lstStyle/>
                    <a:p>
                      <a:pPr algn="ctr" fontAlgn="b"/>
                      <a:r>
                        <a:rPr lang="ru-RU" sz="1000" u="none" strike="noStrike" dirty="0">
                          <a:effectLst/>
                        </a:rPr>
                        <a:t>остаток на 31.12.2025</a:t>
                      </a:r>
                      <a:endParaRPr lang="ru-RU" sz="10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algn="ctr" fontAlgn="ctr"/>
                      <a:r>
                        <a:rPr lang="ru-RU" sz="1100" u="none" strike="noStrike">
                          <a:effectLst/>
                          <a:latin typeface="+mn-lt"/>
                        </a:rPr>
                        <a:t>примечание</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338541">
                <a:tc vMerge="1">
                  <a:txBody>
                    <a:bodyPr/>
                    <a:lstStyle/>
                    <a:p>
                      <a:endParaRPr lang="ru-RU"/>
                    </a:p>
                  </a:txBody>
                  <a:tcPr/>
                </a:tc>
                <a:tc vMerge="1">
                  <a:txBody>
                    <a:bodyPr/>
                    <a:lstStyle/>
                    <a:p>
                      <a:endParaRPr lang="ru-RU"/>
                    </a:p>
                  </a:txBody>
                  <a:tcPr/>
                </a:tc>
                <a:tc vMerge="1">
                  <a:txBody>
                    <a:bodyPr/>
                    <a:lstStyle/>
                    <a:p>
                      <a:pPr algn="ctr" fontAlgn="ctr"/>
                      <a:endParaRPr lang="ru-RU" sz="10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l" fontAlgn="b"/>
                      <a:r>
                        <a:rPr lang="ru-RU" sz="1100" u="none" strike="noStrike" dirty="0">
                          <a:effectLst/>
                          <a:latin typeface="+mn-lt"/>
                        </a:rPr>
                        <a:t>сумма нецелевого использования средств </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l" fontAlgn="b"/>
                      <a:r>
                        <a:rPr lang="ru-RU" sz="1100" u="none" strike="noStrike" dirty="0">
                          <a:effectLst/>
                          <a:latin typeface="+mn-lt"/>
                        </a:rPr>
                        <a:t>штраф</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l" fontAlgn="b"/>
                      <a:r>
                        <a:rPr lang="ru-RU" sz="1100" u="none" strike="noStrike" dirty="0">
                          <a:effectLst/>
                          <a:latin typeface="+mn-lt"/>
                        </a:rPr>
                        <a:t>пени</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l" fontAlgn="b"/>
                      <a:r>
                        <a:rPr lang="ru-RU" sz="1100" u="none" strike="noStrike" dirty="0">
                          <a:effectLst/>
                          <a:latin typeface="+mn-lt"/>
                        </a:rPr>
                        <a:t>итого</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lang="ru-RU"/>
                    </a:p>
                  </a:txBody>
                  <a:tcPr/>
                </a:tc>
              </a:tr>
              <a:tr h="292717">
                <a:tc>
                  <a:txBody>
                    <a:bodyPr/>
                    <a:lstStyle/>
                    <a:p>
                      <a:pPr algn="ctr" fontAlgn="b"/>
                      <a:r>
                        <a:rPr lang="ru-RU" sz="1100" u="none" strike="noStrike">
                          <a:effectLst/>
                          <a:latin typeface="+mn-lt"/>
                        </a:rPr>
                        <a:t>1</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dirty="0">
                          <a:effectLst/>
                          <a:latin typeface="+mn-lt"/>
                        </a:rPr>
                        <a:t>ГБУ РС(Я) ССМП</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100" u="none" strike="noStrike" dirty="0">
                          <a:effectLst/>
                          <a:latin typeface="+mn-lt"/>
                        </a:rPr>
                        <a:t>19.05.2023</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2 590 004,28</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70 126,57</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96 767,00</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2 756 897,85</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a:effectLst/>
                          <a:latin typeface="+mn-lt"/>
                        </a:rPr>
                        <a:t>мировое соглашение</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2717">
                <a:tc>
                  <a:txBody>
                    <a:bodyPr/>
                    <a:lstStyle/>
                    <a:p>
                      <a:pPr algn="ctr"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latin typeface="+mn-lt"/>
                        </a:rPr>
                        <a:t>ГБУ РС(Я) ССМП</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100" u="none" strike="noStrike" dirty="0">
                          <a:effectLst/>
                          <a:latin typeface="+mn-lt"/>
                        </a:rPr>
                        <a:t>30.05.2024</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1 670 081,64</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18 100,00</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 </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1 688 181,64</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мировое соглашение</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2717">
                <a:tc>
                  <a:txBody>
                    <a:bodyPr/>
                    <a:lstStyle/>
                    <a:p>
                      <a:pPr algn="ctr"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latin typeface="+mn-lt"/>
                        </a:rPr>
                        <a:t>ГБУ РС(Я) ССМП</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100" u="none" strike="noStrike">
                          <a:effectLst/>
                          <a:latin typeface="+mn-lt"/>
                        </a:rPr>
                        <a:t>27.10.2025</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489 102,20</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48 910,22</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 </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538 012,42</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 </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2717">
                <a:tc>
                  <a:txBody>
                    <a:bodyPr/>
                    <a:lstStyle/>
                    <a:p>
                      <a:pPr algn="ctr" fontAlgn="b"/>
                      <a:r>
                        <a:rPr lang="ru-RU" sz="1100" u="none" strike="noStrike">
                          <a:effectLst/>
                          <a:latin typeface="+mn-lt"/>
                        </a:rPr>
                        <a:t>2</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latin typeface="+mn-lt"/>
                        </a:rPr>
                        <a:t>ГБУ РС(Я) Эвено-Бытантайская ЦРБ</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100" u="none" strike="noStrike">
                          <a:effectLst/>
                          <a:latin typeface="+mn-lt"/>
                        </a:rPr>
                        <a:t>30.11.2023</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10 423 279,93</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 </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 </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10 423 279,93</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мировое соглашение</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45026">
                <a:tc>
                  <a:txBody>
                    <a:bodyPr/>
                    <a:lstStyle/>
                    <a:p>
                      <a:pPr algn="ctr" fontAlgn="b"/>
                      <a:r>
                        <a:rPr lang="ru-RU" sz="1100" u="none" strike="noStrike">
                          <a:effectLst/>
                          <a:latin typeface="+mn-lt"/>
                        </a:rPr>
                        <a:t>3</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latin typeface="+mn-lt"/>
                        </a:rPr>
                        <a:t>ГАУ РС(Я) "РБ № 1 - НЦМ им. М.Е. Николаева"</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100" u="none" strike="noStrike">
                          <a:effectLst/>
                          <a:latin typeface="+mn-lt"/>
                        </a:rPr>
                        <a:t>22.12.2023</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417 914,50</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41 791,45</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459 705,95</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мировое соглашение</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45026">
                <a:tc>
                  <a:txBody>
                    <a:bodyPr/>
                    <a:lstStyle/>
                    <a:p>
                      <a:pPr algn="ctr"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dirty="0">
                          <a:effectLst/>
                          <a:latin typeface="+mn-lt"/>
                        </a:rPr>
                        <a:t>ГАУ РС(Я) "РБ № 1 - НЦМ им. М.Е. Николаева"</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100" u="none" strike="noStrike">
                          <a:effectLst/>
                          <a:latin typeface="+mn-lt"/>
                        </a:rPr>
                        <a:t>20.11.2024</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358 014,72</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63 931,20</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421 945,92</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мировое соглашение</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2717">
                <a:tc>
                  <a:txBody>
                    <a:bodyPr/>
                    <a:lstStyle/>
                    <a:p>
                      <a:pPr algn="ctr" fontAlgn="b"/>
                      <a:r>
                        <a:rPr lang="ru-RU" sz="1100" u="none" strike="noStrike">
                          <a:effectLst/>
                          <a:latin typeface="+mn-lt"/>
                        </a:rPr>
                        <a:t>4</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latin typeface="+mn-lt"/>
                        </a:rPr>
                        <a:t>ГАУ РС(Я)  ЯГБ №3</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100" u="none" strike="noStrike">
                          <a:effectLst/>
                          <a:latin typeface="+mn-lt"/>
                        </a:rPr>
                        <a:t>28.03.2024</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601 200,00</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601 200,00</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кассация</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2717">
                <a:tc>
                  <a:txBody>
                    <a:bodyPr/>
                    <a:lstStyle/>
                    <a:p>
                      <a:pPr algn="ctr"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dirty="0">
                          <a:effectLst/>
                          <a:latin typeface="+mn-lt"/>
                        </a:rPr>
                        <a:t>ГАУ РС(Я)  ЯГБ №3</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100" u="none" strike="noStrike">
                          <a:effectLst/>
                          <a:latin typeface="+mn-lt"/>
                        </a:rPr>
                        <a:t>06.12.2024</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1 348 481,40</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134 848,14</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1 483 329,54</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арбитражный суд</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2717">
                <a:tc>
                  <a:txBody>
                    <a:bodyPr/>
                    <a:lstStyle/>
                    <a:p>
                      <a:pPr algn="ctr" fontAlgn="b"/>
                      <a:r>
                        <a:rPr lang="ru-RU" sz="1100" u="none" strike="noStrike">
                          <a:effectLst/>
                          <a:latin typeface="+mn-lt"/>
                        </a:rPr>
                        <a:t>5</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latin typeface="+mn-lt"/>
                        </a:rPr>
                        <a:t>ГБУ РС(Я) Олекминская ЦРБ</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100" u="none" strike="noStrike">
                          <a:effectLst/>
                          <a:latin typeface="+mn-lt"/>
                        </a:rPr>
                        <a:t>29.08.2025</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1 900 000,00</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724 511,24</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426 525,00</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3 051 036,24</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 </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2717">
                <a:tc>
                  <a:txBody>
                    <a:bodyPr/>
                    <a:lstStyle/>
                    <a:p>
                      <a:pPr algn="ctr" fontAlgn="b"/>
                      <a:r>
                        <a:rPr lang="ru-RU" sz="1100" u="none" strike="noStrike">
                          <a:effectLst/>
                          <a:latin typeface="+mn-lt"/>
                        </a:rPr>
                        <a:t>6</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latin typeface="+mn-lt"/>
                        </a:rPr>
                        <a:t>ГБУ РС(Я) РЦОЗиМП</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ru-RU" sz="1100" u="none" strike="noStrike" dirty="0">
                          <a:effectLst/>
                          <a:latin typeface="+mn-lt"/>
                        </a:rPr>
                        <a:t>17.11.2025</a:t>
                      </a:r>
                      <a:endParaRPr lang="ru-RU" sz="1100" b="0" i="0" u="none" strike="noStrike" dirty="0">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dirty="0">
                          <a:effectLst/>
                          <a:latin typeface="+mn-lt"/>
                        </a:rPr>
                        <a:t>72 784 906,19</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7 279 990,62</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80 064 896,81</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арбитражный суд</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2717">
                <a:tc>
                  <a:txBody>
                    <a:bodyPr/>
                    <a:lstStyle/>
                    <a:p>
                      <a:pPr algn="ctr" fontAlgn="b"/>
                      <a:r>
                        <a:rPr lang="ru-RU" sz="1100" u="none" strike="noStrike">
                          <a:effectLst/>
                          <a:latin typeface="+mn-lt"/>
                        </a:rPr>
                        <a:t>7</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latin typeface="+mn-lt"/>
                        </a:rPr>
                        <a:t>ГБУ РС(Я) Нерюнгринская ЦРБ</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latin typeface="+mn-lt"/>
                        </a:rPr>
                        <a:t> </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 </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6 495 235,74</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6 495 235,74</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мировое соглашение</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2513">
                <a:tc>
                  <a:txBody>
                    <a:bodyPr/>
                    <a:lstStyle/>
                    <a:p>
                      <a:pPr algn="ctr" fontAlgn="b"/>
                      <a:r>
                        <a:rPr lang="ru-RU" sz="1100" u="none" strike="noStrike">
                          <a:effectLst/>
                          <a:latin typeface="+mn-lt"/>
                        </a:rPr>
                        <a:t>8</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latin typeface="+mn-lt"/>
                        </a:rPr>
                        <a:t>ООО Клиника здоровья</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ru-RU" sz="1100" u="none" strike="noStrike">
                          <a:effectLst/>
                          <a:latin typeface="+mn-lt"/>
                        </a:rPr>
                        <a:t> </a:t>
                      </a:r>
                      <a:endParaRPr lang="ru-RU" sz="1100" b="0" i="0" u="none" strike="noStrike">
                        <a:solidFill>
                          <a:srgbClr val="000000"/>
                        </a:solidFill>
                        <a:effectLst/>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 </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331,00</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u="none" strike="noStrike">
                          <a:effectLst/>
                          <a:latin typeface="+mn-lt"/>
                        </a:rPr>
                        <a:t>331,00</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u="none" strike="noStrike" dirty="0">
                          <a:effectLst/>
                          <a:latin typeface="+mn-lt"/>
                        </a:rPr>
                        <a:t>перечислено </a:t>
                      </a:r>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2717">
                <a:tc>
                  <a:txBody>
                    <a:bodyPr/>
                    <a:lstStyle/>
                    <a:p>
                      <a:pPr algn="l" fontAlgn="b"/>
                      <a:r>
                        <a:rPr lang="ru-RU" sz="1100" u="none" strike="noStrike">
                          <a:effectLst/>
                          <a:latin typeface="+mn-lt"/>
                        </a:rPr>
                        <a:t> </a:t>
                      </a:r>
                      <a:endParaRPr lang="ru-RU" sz="1100" b="0" i="0" u="none" strike="noStrike">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b="1" u="none" strike="noStrike" dirty="0">
                          <a:solidFill>
                            <a:srgbClr val="FF0000"/>
                          </a:solidFill>
                          <a:effectLst/>
                          <a:latin typeface="+mn-lt"/>
                        </a:rPr>
                        <a:t>Итого:</a:t>
                      </a:r>
                      <a:endParaRPr lang="ru-RU" sz="1100" b="1" i="0" u="none" strike="noStrike" dirty="0">
                        <a:solidFill>
                          <a:srgbClr val="FF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100" b="1" u="none" strike="noStrike" dirty="0">
                          <a:solidFill>
                            <a:srgbClr val="FF0000"/>
                          </a:solidFill>
                          <a:effectLst/>
                          <a:latin typeface="+mn-lt"/>
                        </a:rPr>
                        <a:t> </a:t>
                      </a:r>
                      <a:endParaRPr lang="ru-RU" sz="1100" b="1" i="0" u="none" strike="noStrike" dirty="0">
                        <a:solidFill>
                          <a:srgbClr val="FF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b="1" u="none" strike="noStrike" dirty="0">
                          <a:solidFill>
                            <a:srgbClr val="FF0000"/>
                          </a:solidFill>
                          <a:effectLst/>
                          <a:latin typeface="+mn-lt"/>
                        </a:rPr>
                        <a:t>92 582 984,86</a:t>
                      </a:r>
                      <a:endParaRPr lang="ru-RU" sz="1100" b="1" i="0" u="none" strike="noStrike" dirty="0">
                        <a:solidFill>
                          <a:srgbClr val="FF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b="1" u="none" strike="noStrike" dirty="0">
                          <a:solidFill>
                            <a:srgbClr val="FF0000"/>
                          </a:solidFill>
                          <a:effectLst/>
                          <a:latin typeface="+mn-lt"/>
                        </a:rPr>
                        <a:t>8 382 209,44</a:t>
                      </a:r>
                      <a:endParaRPr lang="ru-RU" sz="1100" b="1" i="0" u="none" strike="noStrike" dirty="0">
                        <a:solidFill>
                          <a:srgbClr val="FF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b="1" u="none" strike="noStrike" dirty="0">
                          <a:solidFill>
                            <a:srgbClr val="FF0000"/>
                          </a:solidFill>
                          <a:effectLst/>
                          <a:latin typeface="+mn-lt"/>
                        </a:rPr>
                        <a:t>7 018 858,74</a:t>
                      </a:r>
                      <a:endParaRPr lang="ru-RU" sz="1100" b="1" i="0" u="none" strike="noStrike" dirty="0">
                        <a:solidFill>
                          <a:srgbClr val="FF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100" b="1" u="none" strike="noStrike" dirty="0">
                          <a:solidFill>
                            <a:srgbClr val="FF0000"/>
                          </a:solidFill>
                          <a:effectLst/>
                          <a:latin typeface="+mn-lt"/>
                        </a:rPr>
                        <a:t>107 984 053,04</a:t>
                      </a:r>
                      <a:endParaRPr lang="ru-RU" sz="1100" b="1" i="0" u="none" strike="noStrike" dirty="0">
                        <a:solidFill>
                          <a:srgbClr val="FF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endParaRPr lang="ru-RU" sz="1100" b="0"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7" name="Диаграмма 6"/>
          <p:cNvGraphicFramePr>
            <a:graphicFrameLocks/>
          </p:cNvGraphicFramePr>
          <p:nvPr>
            <p:extLst>
              <p:ext uri="{D42A27DB-BD31-4B8C-83A1-F6EECF244321}">
                <p14:modId xmlns:p14="http://schemas.microsoft.com/office/powerpoint/2010/main" val="271403598"/>
              </p:ext>
            </p:extLst>
          </p:nvPr>
        </p:nvGraphicFramePr>
        <p:xfrm>
          <a:off x="923703" y="390545"/>
          <a:ext cx="7349748" cy="167030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334517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996952"/>
            <a:ext cx="8208912" cy="792088"/>
          </a:xfrm>
        </p:spPr>
        <p:txBody>
          <a:bodyPr>
            <a:normAutofit/>
          </a:bodyPr>
          <a:lstStyle/>
          <a:p>
            <a:r>
              <a:rPr lang="ru-RU" sz="1400" b="1" dirty="0">
                <a:solidFill>
                  <a:schemeClr val="accent1">
                    <a:lumMod val="75000"/>
                  </a:schemeClr>
                </a:solidFill>
              </a:rPr>
              <a:t>Динамика поступлений в бюджет ТФОМС РС(Я) по результатам контрольно-ревизионной деятельности</a:t>
            </a:r>
          </a:p>
        </p:txBody>
      </p:sp>
      <p:pic>
        <p:nvPicPr>
          <p:cNvPr id="5" name="Picture 3" descr="эмблема1 ТФОМС копия"/>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5" y="146355"/>
            <a:ext cx="792088" cy="7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p:cNvGraphicFramePr>
            <a:graphicFrameLocks noGrp="1"/>
          </p:cNvGraphicFramePr>
          <p:nvPr>
            <p:extLst>
              <p:ext uri="{D42A27DB-BD31-4B8C-83A1-F6EECF244321}">
                <p14:modId xmlns:p14="http://schemas.microsoft.com/office/powerpoint/2010/main" val="3021995067"/>
              </p:ext>
            </p:extLst>
          </p:nvPr>
        </p:nvGraphicFramePr>
        <p:xfrm>
          <a:off x="611560" y="1196752"/>
          <a:ext cx="8229599" cy="1440279"/>
        </p:xfrm>
        <a:graphic>
          <a:graphicData uri="http://schemas.openxmlformats.org/drawingml/2006/table">
            <a:tbl>
              <a:tblPr>
                <a:tableStyleId>{5C22544A-7EE6-4342-B048-85BDC9FD1C3A}</a:tableStyleId>
              </a:tblPr>
              <a:tblGrid>
                <a:gridCol w="2376264"/>
                <a:gridCol w="1152128"/>
                <a:gridCol w="1008112"/>
                <a:gridCol w="1152128"/>
                <a:gridCol w="1476221"/>
                <a:gridCol w="1064746"/>
              </a:tblGrid>
              <a:tr h="453139">
                <a:tc rowSpan="2">
                  <a:txBody>
                    <a:bodyPr/>
                    <a:lstStyle/>
                    <a:p>
                      <a:pPr algn="ctr" fontAlgn="b"/>
                      <a:r>
                        <a:rPr lang="ru-RU" sz="1200" u="none" strike="noStrike" dirty="0">
                          <a:effectLst/>
                          <a:latin typeface="+mn-lt"/>
                        </a:rPr>
                        <a:t> </a:t>
                      </a:r>
                      <a:endParaRPr lang="ru-RU" sz="1200" b="0" i="1"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b"/>
                      <a:r>
                        <a:rPr lang="ru-RU" sz="1200" u="none" strike="noStrike" dirty="0">
                          <a:effectLst/>
                          <a:latin typeface="+mn-lt"/>
                        </a:rPr>
                        <a:t>от МО</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b"/>
                      <a:r>
                        <a:rPr lang="ru-RU" sz="1200" u="none" strike="noStrike" dirty="0">
                          <a:effectLst/>
                          <a:latin typeface="+mn-lt"/>
                        </a:rPr>
                        <a:t>от СМО </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b"/>
                      <a:r>
                        <a:rPr lang="ru-RU" sz="1200" u="none" strike="noStrike" dirty="0">
                          <a:effectLst/>
                          <a:latin typeface="+mn-lt"/>
                        </a:rPr>
                        <a:t>Итого</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gridSpan="2">
                  <a:txBody>
                    <a:bodyPr/>
                    <a:lstStyle/>
                    <a:p>
                      <a:pPr algn="l" fontAlgn="b"/>
                      <a:r>
                        <a:rPr lang="ru-RU" sz="1200" u="none" strike="noStrike" dirty="0">
                          <a:effectLst/>
                          <a:latin typeface="+mn-lt"/>
                        </a:rPr>
                        <a:t>из них по результатам проверок</a:t>
                      </a:r>
                      <a:endParaRPr lang="ru-RU" sz="1200" b="0" i="0" u="none" strike="noStrike" dirty="0">
                        <a:solidFill>
                          <a:srgbClr val="000000"/>
                        </a:solidFill>
                        <a:effectLst/>
                        <a:latin typeface="+mn-lt"/>
                      </a:endParaRPr>
                    </a:p>
                    <a:p>
                      <a:pPr algn="ctr" fontAlgn="b"/>
                      <a:r>
                        <a:rPr lang="ru-RU" sz="1200" u="none" strike="noStrike" dirty="0">
                          <a:effectLst/>
                          <a:latin typeface="+mn-lt"/>
                        </a:rPr>
                        <a:t> </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pPr algn="ctr" fontAlgn="b"/>
                      <a:endParaRPr lang="ru-RU" sz="1100" b="0" i="0" u="none" strike="noStrike" dirty="0">
                        <a:solidFill>
                          <a:srgbClr val="000000"/>
                        </a:solidFill>
                        <a:effectLst/>
                        <a:latin typeface="Calibri"/>
                      </a:endParaRPr>
                    </a:p>
                  </a:txBody>
                  <a:tcPr marL="4251" marR="4251" marT="4251" marB="0" anchor="b"/>
                </a:tc>
              </a:tr>
              <a:tr h="178535">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l" fontAlgn="b"/>
                      <a:r>
                        <a:rPr lang="ru-RU" sz="1200" u="none" strike="noStrike">
                          <a:effectLst/>
                          <a:latin typeface="+mn-lt"/>
                        </a:rPr>
                        <a:t> текущего года</a:t>
                      </a:r>
                      <a:endParaRPr lang="ru-RU" sz="1200" b="0" i="0" u="none" strike="noStrike">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l" fontAlgn="b"/>
                      <a:r>
                        <a:rPr lang="ru-RU" sz="1200" u="none" strike="noStrike" dirty="0">
                          <a:effectLst/>
                          <a:latin typeface="+mn-lt"/>
                        </a:rPr>
                        <a:t>прошлых лет </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178535">
                <a:tc>
                  <a:txBody>
                    <a:bodyPr/>
                    <a:lstStyle/>
                    <a:p>
                      <a:pPr algn="l" fontAlgn="b"/>
                      <a:r>
                        <a:rPr lang="ru-RU" sz="1200" u="none" strike="noStrike" dirty="0" smtClean="0">
                          <a:effectLst/>
                          <a:latin typeface="+mn-lt"/>
                        </a:rPr>
                        <a:t>нецелевое </a:t>
                      </a:r>
                      <a:r>
                        <a:rPr lang="ru-RU" sz="1200" u="none" strike="noStrike" dirty="0">
                          <a:effectLst/>
                          <a:latin typeface="+mn-lt"/>
                        </a:rPr>
                        <a:t>использование средств</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62 552 465,34</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ru-RU" sz="1200" u="none" strike="noStrike" dirty="0">
                          <a:effectLst/>
                          <a:latin typeface="+mn-lt"/>
                        </a:rPr>
                        <a:t> </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62 552 465,34</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40 857 108,76</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21 695 356,58</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7903">
                <a:tc>
                  <a:txBody>
                    <a:bodyPr/>
                    <a:lstStyle/>
                    <a:p>
                      <a:pPr algn="l" fontAlgn="b"/>
                      <a:r>
                        <a:rPr lang="ru-RU" sz="1200" u="none" strike="noStrike">
                          <a:effectLst/>
                          <a:latin typeface="+mn-lt"/>
                        </a:rPr>
                        <a:t>штраф</a:t>
                      </a:r>
                      <a:endParaRPr lang="ru-RU" sz="1200" b="0" i="0" u="none" strike="noStrike">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a:effectLst/>
                          <a:latin typeface="+mn-lt"/>
                        </a:rPr>
                        <a:t>4 168 035,12</a:t>
                      </a:r>
                      <a:endParaRPr lang="ru-RU" sz="1200" b="0" i="0" u="none" strike="noStrike">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12 834,22</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4 180 869,34</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3 957 563,18</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223 306,16</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27844">
                <a:tc>
                  <a:txBody>
                    <a:bodyPr/>
                    <a:lstStyle/>
                    <a:p>
                      <a:pPr algn="l" fontAlgn="b"/>
                      <a:r>
                        <a:rPr lang="ru-RU" sz="1200" u="none" strike="noStrike">
                          <a:effectLst/>
                          <a:latin typeface="+mn-lt"/>
                        </a:rPr>
                        <a:t>пени </a:t>
                      </a:r>
                      <a:endParaRPr lang="ru-RU" sz="1200" b="0" i="0" u="none" strike="noStrike">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a:effectLst/>
                          <a:latin typeface="+mn-lt"/>
                        </a:rPr>
                        <a:t>4 802 726,71</a:t>
                      </a:r>
                      <a:endParaRPr lang="ru-RU" sz="1200" b="0" i="0" u="none" strike="noStrike">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ru-RU" sz="1200" b="0" i="0" u="none" strike="noStrike">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4 802 726,71</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207 004,87</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4 595 721,84</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61531">
                <a:tc>
                  <a:txBody>
                    <a:bodyPr/>
                    <a:lstStyle/>
                    <a:p>
                      <a:pPr algn="l" fontAlgn="b"/>
                      <a:r>
                        <a:rPr lang="ru-RU" sz="1200" u="none" strike="noStrike">
                          <a:effectLst/>
                          <a:latin typeface="+mn-lt"/>
                        </a:rPr>
                        <a:t>Итого:</a:t>
                      </a:r>
                      <a:endParaRPr lang="ru-RU" sz="1200" b="0" i="0" u="none" strike="noStrike">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a:effectLst/>
                          <a:latin typeface="+mn-lt"/>
                        </a:rPr>
                        <a:t>71 523 227,17</a:t>
                      </a:r>
                      <a:endParaRPr lang="ru-RU" sz="1200" b="0" i="0" u="none" strike="noStrike">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a:effectLst/>
                          <a:latin typeface="+mn-lt"/>
                        </a:rPr>
                        <a:t>12 834,22</a:t>
                      </a:r>
                      <a:endParaRPr lang="ru-RU" sz="1200" b="0" i="0" u="none" strike="noStrike">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71 536 061,39</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45 021 676,81</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ru-RU" sz="1200" u="none" strike="noStrike" dirty="0">
                          <a:effectLst/>
                          <a:latin typeface="+mn-lt"/>
                        </a:rPr>
                        <a:t>26 514 384,58</a:t>
                      </a:r>
                      <a:endParaRPr lang="ru-RU" sz="1200" b="0" i="0" u="none" strike="noStrike" dirty="0">
                        <a:solidFill>
                          <a:srgbClr val="000000"/>
                        </a:solidFill>
                        <a:effectLst/>
                        <a:latin typeface="+mn-lt"/>
                      </a:endParaRPr>
                    </a:p>
                  </a:txBody>
                  <a:tcPr marL="4251" marR="4251" marT="425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7" name="TextBox 6"/>
          <p:cNvSpPr txBox="1"/>
          <p:nvPr/>
        </p:nvSpPr>
        <p:spPr>
          <a:xfrm>
            <a:off x="1180709" y="465964"/>
            <a:ext cx="7416824" cy="307777"/>
          </a:xfrm>
          <a:prstGeom prst="rect">
            <a:avLst/>
          </a:prstGeom>
          <a:noFill/>
        </p:spPr>
        <p:txBody>
          <a:bodyPr wrap="square" rtlCol="0">
            <a:spAutoFit/>
          </a:bodyPr>
          <a:lstStyle/>
          <a:p>
            <a:pPr algn="ctr"/>
            <a:r>
              <a:rPr lang="ru-RU" sz="1400" b="1" dirty="0" smtClean="0">
                <a:solidFill>
                  <a:srgbClr val="0070C0"/>
                </a:solidFill>
              </a:rPr>
              <a:t>Всего в бюджет ТФОМС РС(Я) поступило</a:t>
            </a:r>
            <a:endParaRPr lang="ru-RU" sz="1400" b="1" dirty="0">
              <a:solidFill>
                <a:srgbClr val="0070C0"/>
              </a:solidFill>
            </a:endParaRPr>
          </a:p>
        </p:txBody>
      </p:sp>
      <p:graphicFrame>
        <p:nvGraphicFramePr>
          <p:cNvPr id="9" name="Диаграмма 8"/>
          <p:cNvGraphicFramePr>
            <a:graphicFrameLocks/>
          </p:cNvGraphicFramePr>
          <p:nvPr>
            <p:extLst>
              <p:ext uri="{D42A27DB-BD31-4B8C-83A1-F6EECF244321}">
                <p14:modId xmlns:p14="http://schemas.microsoft.com/office/powerpoint/2010/main" val="35225740"/>
              </p:ext>
            </p:extLst>
          </p:nvPr>
        </p:nvGraphicFramePr>
        <p:xfrm>
          <a:off x="1180709" y="4005064"/>
          <a:ext cx="6984776" cy="252028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08678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188640"/>
            <a:ext cx="8229600" cy="634082"/>
          </a:xfrm>
        </p:spPr>
        <p:txBody>
          <a:bodyPr>
            <a:normAutofit/>
          </a:bodyPr>
          <a:lstStyle/>
          <a:p>
            <a:r>
              <a:rPr lang="sah-RU" sz="1600" b="1" dirty="0" smtClean="0">
                <a:solidFill>
                  <a:srgbClr val="FF0000"/>
                </a:solidFill>
              </a:rPr>
              <a:t>Часть 7.1. </a:t>
            </a:r>
            <a:r>
              <a:rPr lang="sah-RU" sz="1600" b="1" dirty="0" smtClean="0">
                <a:solidFill>
                  <a:srgbClr val="0070C0"/>
                </a:solidFill>
              </a:rPr>
              <a:t>статьи 35 </a:t>
            </a:r>
            <a:r>
              <a:rPr lang="ru-RU" sz="1600" b="1" dirty="0" smtClean="0">
                <a:solidFill>
                  <a:srgbClr val="0070C0"/>
                </a:solidFill>
              </a:rPr>
              <a:t>Федерального закона </a:t>
            </a:r>
            <a:r>
              <a:rPr lang="ru-RU" sz="1600" b="1" dirty="0">
                <a:solidFill>
                  <a:srgbClr val="0070C0"/>
                </a:solidFill>
              </a:rPr>
              <a:t>от 29 ноября 2010 г. N 326-ФЗ </a:t>
            </a:r>
            <a:r>
              <a:rPr lang="ru-RU" sz="1600" b="1" dirty="0" smtClean="0">
                <a:solidFill>
                  <a:srgbClr val="0070C0"/>
                </a:solidFill>
              </a:rPr>
              <a:t/>
            </a:r>
            <a:br>
              <a:rPr lang="ru-RU" sz="1600" b="1" dirty="0" smtClean="0">
                <a:solidFill>
                  <a:srgbClr val="0070C0"/>
                </a:solidFill>
              </a:rPr>
            </a:br>
            <a:r>
              <a:rPr lang="ru-RU" sz="1600" b="1" dirty="0" smtClean="0">
                <a:solidFill>
                  <a:srgbClr val="0070C0"/>
                </a:solidFill>
              </a:rPr>
              <a:t>"</a:t>
            </a:r>
            <a:r>
              <a:rPr lang="ru-RU" sz="1600" b="1" dirty="0">
                <a:solidFill>
                  <a:srgbClr val="0070C0"/>
                </a:solidFill>
              </a:rPr>
              <a:t>Об обязательном медицинском страховании в Российской Федерации"</a:t>
            </a:r>
          </a:p>
        </p:txBody>
      </p:sp>
      <p:pic>
        <p:nvPicPr>
          <p:cNvPr id="4" name="Picture 3" descr="эмблема1 ТФОМС копия"/>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33301" cy="6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Объект 5"/>
          <p:cNvGraphicFramePr>
            <a:graphicFrameLocks noGrp="1"/>
          </p:cNvGraphicFramePr>
          <p:nvPr>
            <p:ph idx="1"/>
            <p:extLst>
              <p:ext uri="{D42A27DB-BD31-4B8C-83A1-F6EECF244321}">
                <p14:modId xmlns:p14="http://schemas.microsoft.com/office/powerpoint/2010/main" val="188294526"/>
              </p:ext>
            </p:extLst>
          </p:nvPr>
        </p:nvGraphicFramePr>
        <p:xfrm>
          <a:off x="107501" y="908720"/>
          <a:ext cx="8568955" cy="5156200"/>
        </p:xfrm>
        <a:graphic>
          <a:graphicData uri="http://schemas.openxmlformats.org/drawingml/2006/table">
            <a:tbl>
              <a:tblPr firstRow="1" bandRow="1">
                <a:tableStyleId>{5C22544A-7EE6-4342-B048-85BDC9FD1C3A}</a:tableStyleId>
              </a:tblPr>
              <a:tblGrid>
                <a:gridCol w="8568955"/>
              </a:tblGrid>
              <a:tr h="370840">
                <a:tc>
                  <a:txBody>
                    <a:bodyPr/>
                    <a:lstStyle/>
                    <a:p>
                      <a:pPr algn="ctr"/>
                      <a:r>
                        <a:rPr lang="sah-RU" sz="1400" dirty="0" smtClean="0"/>
                        <a:t>Действующая редакция с 14.12.2025</a:t>
                      </a:r>
                      <a:endParaRPr lang="ru-RU" sz="1400" dirty="0"/>
                    </a:p>
                  </a:txBody>
                  <a:tcPr/>
                </a:tc>
              </a:tr>
              <a:tr h="370840">
                <a:tc>
                  <a:txBody>
                    <a:bodyPr/>
                    <a:lstStyle/>
                    <a:p>
                      <a:pPr algn="just"/>
                      <a:r>
                        <a:rPr lang="ru-RU" sz="1400" b="0" i="0" kern="1200" dirty="0" smtClean="0">
                          <a:solidFill>
                            <a:schemeClr val="dk1"/>
                          </a:solidFill>
                          <a:effectLst/>
                          <a:latin typeface="+mn-lt"/>
                          <a:ea typeface="+mn-ea"/>
                          <a:cs typeface="+mn-cs"/>
                        </a:rPr>
                        <a:t>После завершения участия </a:t>
                      </a:r>
                      <a:r>
                        <a:rPr lang="ru-RU" sz="1400" b="0" i="0" kern="1200" dirty="0" smtClean="0">
                          <a:solidFill>
                            <a:schemeClr val="tx1"/>
                          </a:solidFill>
                          <a:effectLst/>
                          <a:latin typeface="+mn-lt"/>
                          <a:ea typeface="+mn-ea"/>
                          <a:cs typeface="+mn-cs"/>
                        </a:rPr>
                        <a:t>медицинской организации, подведомственной органу исполнительной власти субъекта Российской Федерации в сфере здравоохранения, либо медицинской организации частной системы здравоохранения в реализации территориальных программ обязательного медицинского страхования на соответствующий год при условии исполнения всех обязательств по договору на оказание и оплату медицинской помощи по обязательному медицинскому страхованию и отсутствии у этих медицинских организаций просроченной кредиторской задолженности, кредиторской задолженности по оплате труда, начислениям на выплаты по оплате труда допускается использование этими медицинскими организациями средств обязательного медицинского страхования, полученных за оказанную медицинскую помощь, в размере и порядке, которые определяются их учредителями, с последующим уведомлением медицинскими организациями учредителей. </a:t>
                      </a:r>
                      <a:r>
                        <a:rPr lang="ru-RU" sz="1400" b="0" i="0" u="sng" strike="noStrike" kern="1200" dirty="0" smtClean="0">
                          <a:solidFill>
                            <a:srgbClr val="FF0000"/>
                          </a:solidFill>
                          <a:effectLst/>
                          <a:latin typeface="+mn-lt"/>
                          <a:ea typeface="+mn-ea"/>
                          <a:cs typeface="+mn-cs"/>
                          <a:hlinkClick r:id="rId3"/>
                        </a:rPr>
                        <a:t>Направления</a:t>
                      </a:r>
                      <a:r>
                        <a:rPr lang="ru-RU" sz="1400" b="0" i="0" u="sng" kern="1200" dirty="0" smtClean="0">
                          <a:solidFill>
                            <a:srgbClr val="FF0000"/>
                          </a:solidFill>
                          <a:effectLst/>
                          <a:latin typeface="+mn-lt"/>
                          <a:ea typeface="+mn-ea"/>
                          <a:cs typeface="+mn-cs"/>
                        </a:rPr>
                        <a:t> </a:t>
                      </a:r>
                      <a:r>
                        <a:rPr lang="ru-RU" sz="1400" b="0" i="0" kern="1200" dirty="0" smtClean="0">
                          <a:solidFill>
                            <a:srgbClr val="FF0000"/>
                          </a:solidFill>
                          <a:effectLst/>
                          <a:latin typeface="+mn-lt"/>
                          <a:ea typeface="+mn-ea"/>
                          <a:cs typeface="+mn-cs"/>
                        </a:rPr>
                        <a:t>расходования указанных средств устанавливаются территориальными программами государственных гарантий бесплатного оказания гражданам медицинской помощи. </a:t>
                      </a:r>
                      <a:r>
                        <a:rPr lang="ru-RU" sz="1400" b="0" i="0" kern="1200" dirty="0" smtClean="0">
                          <a:solidFill>
                            <a:schemeClr val="tx1"/>
                          </a:solidFill>
                          <a:effectLst/>
                          <a:latin typeface="+mn-lt"/>
                          <a:ea typeface="+mn-ea"/>
                          <a:cs typeface="+mn-cs"/>
                        </a:rPr>
                        <a:t>Указанные средства запрещается направлять на осуществление капитальных вложений в строительство, реконструкцию и капитальный ремонт, приобретение недвижимого имущества, транспортных средств, ценных бумаг, долей (вкладов) в уставный (складочный) капитал организаций, паев, уплату процентов и погашение основной суммы долга по кредитам (займам), а также на уплату иных платежей, </a:t>
                      </a:r>
                      <a:r>
                        <a:rPr lang="ru-RU" sz="1400" b="0" i="0" kern="1200" dirty="0" smtClean="0">
                          <a:solidFill>
                            <a:schemeClr val="dk1"/>
                          </a:solidFill>
                          <a:effectLst/>
                          <a:latin typeface="+mn-lt"/>
                          <a:ea typeface="+mn-ea"/>
                          <a:cs typeface="+mn-cs"/>
                        </a:rPr>
                        <a:t>предусмотренных договорами кредита (займа) (за исключением случаев образования кредитной задолженности в целях приобретения оборудования в соответствии со стандартами оснащения медицинских организаций (их структурных подразделений), предусмотренными положениями об организации оказания медицинской помощи по видам медицинской помощи, порядками оказания медицинской помощи, правилами проведения лабораторных, инструментальных, патолого-анатомических и иных видов диагностических исследований, утвержденными уполномоченным федеральным органом исполнительной власти, для оказания медицинской помощи в рамках программ обязательного медицинского страхования).</a:t>
                      </a:r>
                      <a:endParaRPr lang="ru-RU" sz="1400" dirty="0"/>
                    </a:p>
                  </a:txBody>
                  <a:tcPr/>
                </a:tc>
              </a:tr>
            </a:tbl>
          </a:graphicData>
        </a:graphic>
      </p:graphicFrame>
    </p:spTree>
    <p:extLst>
      <p:ext uri="{BB962C8B-B14F-4D97-AF65-F5344CB8AC3E}">
        <p14:creationId xmlns:p14="http://schemas.microsoft.com/office/powerpoint/2010/main" val="3309506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49188"/>
            <a:ext cx="8229600" cy="1143000"/>
          </a:xfrm>
        </p:spPr>
        <p:txBody>
          <a:bodyPr>
            <a:normAutofit/>
          </a:bodyPr>
          <a:lstStyle/>
          <a:p>
            <a:pPr algn="just"/>
            <a:r>
              <a:rPr lang="ru-RU" sz="1600" b="1" dirty="0">
                <a:solidFill>
                  <a:srgbClr val="0070C0"/>
                </a:solidFill>
              </a:rPr>
              <a:t>Постановление Правительства Республики Саха (Якутия) от 23 января 2026 г. N 24 "Об утверждении программы государственных гарантий бесплатного оказания гражданам медицинской помощи в Республике Саха (Якутия) на 2026 год и на плановый период 2027 и 2028 годов"</a:t>
            </a:r>
          </a:p>
        </p:txBody>
      </p:sp>
      <p:sp>
        <p:nvSpPr>
          <p:cNvPr id="3" name="Объект 2"/>
          <p:cNvSpPr>
            <a:spLocks noGrp="1"/>
          </p:cNvSpPr>
          <p:nvPr>
            <p:ph idx="1"/>
          </p:nvPr>
        </p:nvSpPr>
        <p:spPr>
          <a:xfrm>
            <a:off x="107504" y="1124744"/>
            <a:ext cx="8784976" cy="5616624"/>
          </a:xfrm>
        </p:spPr>
        <p:txBody>
          <a:bodyPr>
            <a:normAutofit fontScale="25000" lnSpcReduction="20000"/>
          </a:bodyPr>
          <a:lstStyle/>
          <a:p>
            <a:pPr marL="0" indent="0" algn="just">
              <a:buNone/>
            </a:pPr>
            <a:r>
              <a:rPr lang="sah-RU" sz="5600" u="sng" dirty="0" smtClean="0">
                <a:solidFill>
                  <a:srgbClr val="0070C0"/>
                </a:solidFill>
              </a:rPr>
              <a:t>Пункт 5.2.</a:t>
            </a:r>
            <a:endParaRPr lang="ru-RU" sz="5600" u="sng" dirty="0" smtClean="0">
              <a:solidFill>
                <a:srgbClr val="0070C0"/>
              </a:solidFill>
            </a:endParaRPr>
          </a:p>
          <a:p>
            <a:pPr algn="just"/>
            <a:r>
              <a:rPr lang="ru-RU" sz="5600" dirty="0" smtClean="0"/>
              <a:t>После </a:t>
            </a:r>
            <a:r>
              <a:rPr lang="ru-RU" sz="5600" dirty="0"/>
              <a:t>завершения участия медицинской организации, подведомственной Министерству здравоохранения Республики Саха (Якутия), либо медицинской организации частной системы здравоохранения в реализации территориальной программы обязательного медицинского страхования на соответствующий год при условии исполнения всех обязательств по договору на оказание и оплату медицинской помощи по обязательному медицинскому страхованию и отсутствии у этих медицинских организаций просроченной кредиторской задолженности, кредиторской задолженности по оплате труда, начислениям на выплаты по оплате труда допускается использование этими медицинскими организациями средств обязательного медицинского страхования, полученных за оказанную медицинскую помощь, в размере и порядке, которые определяются их учредителями, с последующим уведомлением медицинскими организациями учредителей.</a:t>
            </a:r>
          </a:p>
          <a:p>
            <a:pPr algn="just"/>
            <a:r>
              <a:rPr lang="ru-RU" sz="5600" dirty="0"/>
              <a:t>Указанные средства могут быть направлены по решению Министерства здравоохранения Республики Саха (Якутия) </a:t>
            </a:r>
            <a:r>
              <a:rPr lang="ru-RU" sz="5600" dirty="0">
                <a:solidFill>
                  <a:srgbClr val="FF0000"/>
                </a:solidFill>
              </a:rPr>
              <a:t>на приобретение медицинского оборудования в соответствии со стандартами оснащения медицинских организаций (их структурных подразделений), предусмотренными положениями об организации оказания медицинской помощи по видам медицинской помощи, порядками оказания медицинской помощи, правилами проведения лабораторных, инструментальных, патолого-анатомических и иных видов диагностических исследований, утвержденными уполномоченным федеральным органом исполнительной власти, для оказания медицинской помощи в рамках программ обязательного медицинского страхования).</a:t>
            </a:r>
          </a:p>
          <a:p>
            <a:pPr algn="just"/>
            <a:r>
              <a:rPr lang="ru-RU" sz="5600" dirty="0"/>
              <a:t>Указанные средства запрещается направлять на осуществление капитальных вложений в строительство, реконструкцию и капитальный ремонт, приобретение недвижимого имущества, транспортных средств, ценных бумаг, долей (вкладов) в уставный (складочный) капитал организаций, паев, уплату процентов и погашение основной суммы долга по кредитам (займам), а также на уплату иных платежей, предусмотренных договорами кредита (займа) (за исключением случаев образования кредитной задолженности в целях приобретения оборудования в соответствии со стандартами оснащения медицинских организаций (их структурных подразделений), предусмотренными положениями об организации оказания медицинской помощи по видам медицинской помощи, порядками оказания медицинской помощи, правилами проведения лабораторных, инструментальных, патолого-анатомических и иных видов диагностических исследований, утвержденными уполномоченным федеральным органом исполнительной власти, для оказания медицинской помощи в рамках программ обязательного медицинского страхования).</a:t>
            </a:r>
          </a:p>
          <a:p>
            <a:endParaRPr lang="ru-RU" dirty="0"/>
          </a:p>
        </p:txBody>
      </p:sp>
      <p:pic>
        <p:nvPicPr>
          <p:cNvPr id="4" name="Picture 3" descr="эмблема1 ТФОМС копия"/>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33301" cy="6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839068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7254</TotalTime>
  <Words>2662</Words>
  <Application>Microsoft Office PowerPoint</Application>
  <PresentationFormat>Экран (4:3)</PresentationFormat>
  <Paragraphs>493</Paragraphs>
  <Slides>16</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Результаты контрольно-ревизионных мероприятий по итогам 2025 года. О порядке согласования использования медицинскими организациями средств остатков, согласно части 7.1. статьи 35 федерального закона от 29.11.2010 №326-ФЗ  </vt:lpstr>
      <vt:lpstr>Презентация PowerPoint</vt:lpstr>
      <vt:lpstr>Презентация PowerPoint</vt:lpstr>
      <vt:lpstr>Презентация PowerPoint</vt:lpstr>
      <vt:lpstr>Презентация PowerPoint</vt:lpstr>
      <vt:lpstr>На 31.12.2025г. имеются остатки средств, подлежащие перечислению в бюджет ТФОМС РС(Я) у следующих организаций:</vt:lpstr>
      <vt:lpstr>Динамика поступлений в бюджет ТФОМС РС(Я) по результатам контрольно-ревизионной деятельности</vt:lpstr>
      <vt:lpstr>Часть 7.1. статьи 35 Федерального закона от 29 ноября 2010 г. N 326-ФЗ  "Об обязательном медицинском страховании в Российской Федерации"</vt:lpstr>
      <vt:lpstr>Постановление Правительства Республики Саха (Якутия) от 23 января 2026 г. N 24 "Об утверждении программы государственных гарантий бесплатного оказания гражданам медицинской помощи в Республике Саха (Якутия) на 2026 год и на плановый период 2027 и 2028 годов"</vt:lpstr>
      <vt:lpstr>Совместный приказ МЗ РС(Я) от 27.02.2026 №01-07/377-ОД и ТФОМС РС(Я) от 26.02.2026 №96 “Об утверждении порядка согласования использования медицинскими организациями средств ОМС согласно части 7.1. статьи 35 Федерального закона от 29.11.2010 №326 ФЗ при завершении участия в реализации программ ОМС на соответствующий год”</vt:lpstr>
      <vt:lpstr>Остаток средств ОМС, к использованию согласно ч.7.1 ст.35 Закона №326-ФЗ </vt:lpstr>
      <vt:lpstr>Сроки согласования использования остатка средств ОМС, согласно ч.7.1 ст.35 Закона №326-ФЗ  </vt:lpstr>
      <vt:lpstr>Правила обязательного медицинского страхования  </vt:lpstr>
      <vt:lpstr>Постановление Правительства Российской Федерации от 29 декабря 2025 г. № 2188 "О Программе государственных гарантий бесплатного оказания гражданам медицинской помощи на 2026 год и на плановый период 2027 и 2028 годов"</vt:lpstr>
      <vt:lpstr>Тематические проверки</vt:lpstr>
      <vt:lpstr>Благодарю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Kolodeznikova</dc:creator>
  <cp:lastModifiedBy>Kolodeznikova</cp:lastModifiedBy>
  <cp:revision>314</cp:revision>
  <cp:lastPrinted>2026-03-23T08:17:30Z</cp:lastPrinted>
  <dcterms:created xsi:type="dcterms:W3CDTF">2019-04-05T06:42:20Z</dcterms:created>
  <dcterms:modified xsi:type="dcterms:W3CDTF">2026-03-23T08:28:38Z</dcterms:modified>
</cp:coreProperties>
</file>